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86" r:id="rId1"/>
  </p:sldMasterIdLst>
  <p:notesMasterIdLst>
    <p:notesMasterId r:id="rId56"/>
  </p:notesMasterIdLst>
  <p:handoutMasterIdLst>
    <p:handoutMasterId r:id="rId57"/>
  </p:handoutMasterIdLst>
  <p:sldIdLst>
    <p:sldId id="256" r:id="rId2"/>
    <p:sldId id="336" r:id="rId3"/>
    <p:sldId id="295" r:id="rId4"/>
    <p:sldId id="315" r:id="rId5"/>
    <p:sldId id="294" r:id="rId6"/>
    <p:sldId id="320" r:id="rId7"/>
    <p:sldId id="293" r:id="rId8"/>
    <p:sldId id="292" r:id="rId9"/>
    <p:sldId id="291" r:id="rId10"/>
    <p:sldId id="258" r:id="rId11"/>
    <p:sldId id="383" r:id="rId12"/>
    <p:sldId id="272" r:id="rId13"/>
    <p:sldId id="342" r:id="rId14"/>
    <p:sldId id="340" r:id="rId15"/>
    <p:sldId id="341" r:id="rId16"/>
    <p:sldId id="274" r:id="rId17"/>
    <p:sldId id="378" r:id="rId18"/>
    <p:sldId id="373" r:id="rId19"/>
    <p:sldId id="374" r:id="rId20"/>
    <p:sldId id="307" r:id="rId21"/>
    <p:sldId id="372" r:id="rId22"/>
    <p:sldId id="262" r:id="rId23"/>
    <p:sldId id="321" r:id="rId24"/>
    <p:sldId id="263" r:id="rId25"/>
    <p:sldId id="375" r:id="rId26"/>
    <p:sldId id="363" r:id="rId27"/>
    <p:sldId id="382" r:id="rId28"/>
    <p:sldId id="301" r:id="rId29"/>
    <p:sldId id="380" r:id="rId30"/>
    <p:sldId id="302" r:id="rId31"/>
    <p:sldId id="264" r:id="rId32"/>
    <p:sldId id="306" r:id="rId33"/>
    <p:sldId id="377" r:id="rId34"/>
    <p:sldId id="311" r:id="rId35"/>
    <p:sldId id="279" r:id="rId36"/>
    <p:sldId id="317" r:id="rId37"/>
    <p:sldId id="276" r:id="rId38"/>
    <p:sldId id="351" r:id="rId39"/>
    <p:sldId id="353" r:id="rId40"/>
    <p:sldId id="330" r:id="rId41"/>
    <p:sldId id="282" r:id="rId42"/>
    <p:sldId id="381" r:id="rId43"/>
    <p:sldId id="314" r:id="rId44"/>
    <p:sldId id="297" r:id="rId45"/>
    <p:sldId id="313" r:id="rId46"/>
    <p:sldId id="338" r:id="rId47"/>
    <p:sldId id="359" r:id="rId48"/>
    <p:sldId id="369" r:id="rId49"/>
    <p:sldId id="364" r:id="rId50"/>
    <p:sldId id="370" r:id="rId51"/>
    <p:sldId id="277" r:id="rId52"/>
    <p:sldId id="379" r:id="rId53"/>
    <p:sldId id="310" r:id="rId54"/>
    <p:sldId id="266" r:id="rId55"/>
  </p:sldIdLst>
  <p:sldSz cx="9144000" cy="6858000" type="screen4x3"/>
  <p:notesSz cx="7077075" cy="93837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48F"/>
    <a:srgbClr val="FF3300"/>
    <a:srgbClr val="060FBA"/>
    <a:srgbClr val="CCCC00"/>
    <a:srgbClr val="CCFF99"/>
    <a:srgbClr val="FFFF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21" autoAdjust="0"/>
    <p:restoredTop sz="80639" autoAdjust="0"/>
  </p:normalViewPr>
  <p:slideViewPr>
    <p:cSldViewPr>
      <p:cViewPr varScale="1">
        <p:scale>
          <a:sx n="71" d="100"/>
          <a:sy n="71" d="100"/>
        </p:scale>
        <p:origin x="1574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8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6705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8" tIns="46584" rIns="93168" bIns="46584" numCol="1" anchor="t" anchorCtr="0" compatLnSpc="1">
            <a:prstTxWarp prst="textNoShape">
              <a:avLst/>
            </a:prstTxWarp>
          </a:bodyPr>
          <a:lstStyle>
            <a:lvl1pPr defTabSz="931863" eaLnBrk="1" hangingPunct="1">
              <a:defRPr sz="1200">
                <a:latin typeface="Times New Roman" pitchFamily="-1" charset="0"/>
                <a:ea typeface="ＭＳ Ｐゴシック" pitchFamily="-1" charset="-128"/>
                <a:cs typeface="ＭＳ Ｐゴシック" pitchFamily="-1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10025" y="0"/>
            <a:ext cx="306705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8" tIns="46584" rIns="93168" bIns="46584" numCol="1" anchor="t" anchorCtr="0" compatLnSpc="1">
            <a:prstTxWarp prst="textNoShape">
              <a:avLst/>
            </a:prstTxWarp>
          </a:bodyPr>
          <a:lstStyle>
            <a:lvl1pPr algn="r" defTabSz="931863" eaLnBrk="1" hangingPunct="1">
              <a:defRPr sz="1200">
                <a:latin typeface="Times New Roman" pitchFamily="-1" charset="0"/>
                <a:ea typeface="ＭＳ Ｐゴシック" pitchFamily="-1" charset="-128"/>
                <a:cs typeface="ＭＳ Ｐゴシック" pitchFamily="-1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913813"/>
            <a:ext cx="306705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8" tIns="46584" rIns="93168" bIns="46584" numCol="1" anchor="b" anchorCtr="0" compatLnSpc="1">
            <a:prstTxWarp prst="textNoShape">
              <a:avLst/>
            </a:prstTxWarp>
          </a:bodyPr>
          <a:lstStyle>
            <a:lvl1pPr defTabSz="931863" eaLnBrk="1" hangingPunct="1">
              <a:defRPr sz="1200">
                <a:latin typeface="Times New Roman" pitchFamily="-1" charset="0"/>
                <a:ea typeface="ＭＳ Ｐゴシック" pitchFamily="-1" charset="-128"/>
                <a:cs typeface="ＭＳ Ｐゴシック" pitchFamily="-1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10025" y="8913813"/>
            <a:ext cx="306705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8" tIns="46584" rIns="93168" bIns="46584" numCol="1" anchor="b" anchorCtr="0" compatLnSpc="1">
            <a:prstTxWarp prst="textNoShape">
              <a:avLst/>
            </a:prstTxWarp>
          </a:bodyPr>
          <a:lstStyle>
            <a:lvl1pPr algn="r" defTabSz="931863" eaLnBrk="1" hangingPunct="1">
              <a:defRPr sz="1200"/>
            </a:lvl1pPr>
          </a:lstStyle>
          <a:p>
            <a:fld id="{CCDC4E17-49B7-4E61-B6AE-7C64C9EDE74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051240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6705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itchFamily="-1" charset="0"/>
                <a:ea typeface="ＭＳ Ｐゴシック" pitchFamily="-1" charset="-128"/>
                <a:cs typeface="ＭＳ Ｐゴシック" pitchFamily="-1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08438" y="0"/>
            <a:ext cx="306705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itchFamily="-1" charset="0"/>
                <a:ea typeface="ＭＳ Ｐゴシック" pitchFamily="-1" charset="-128"/>
                <a:cs typeface="ＭＳ Ｐゴシック" pitchFamily="-1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14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92213" y="703263"/>
            <a:ext cx="4692650" cy="35194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8025" y="4457700"/>
            <a:ext cx="5661025" cy="422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912225"/>
            <a:ext cx="306705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itchFamily="-1" charset="0"/>
                <a:ea typeface="ＭＳ Ｐゴシック" pitchFamily="-1" charset="-128"/>
                <a:cs typeface="ＭＳ Ｐゴシック" pitchFamily="-1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08438" y="8912225"/>
            <a:ext cx="306705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4FAE2DB6-C7BE-45B4-AA92-0B236FC0E64C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328016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7" charset="0"/>
        <a:ea typeface="ＭＳ Ｐゴシック" pitchFamily="-107" charset="-128"/>
        <a:cs typeface="ＭＳ Ｐゴシック" pitchFamily="-10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7" charset="0"/>
        <a:ea typeface="ＭＳ Ｐゴシック" pitchFamily="-107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7" charset="0"/>
        <a:ea typeface="ＭＳ Ｐゴシック" pitchFamily="-107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7" charset="0"/>
        <a:ea typeface="ＭＳ Ｐゴシック" pitchFamily="-107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7" charset="0"/>
        <a:ea typeface="ＭＳ Ｐゴシック" pitchFamily="-107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ru-RU" altLang="en-US" baseline="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endParaRPr lang="en-US" altLang="en-US" dirty="0" smtClean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78652C6C-B677-4792-932B-0719C49FE409}" type="slidenum">
              <a:rPr lang="en-US" altLang="en-US" sz="1200"/>
              <a:pPr/>
              <a:t>1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5470062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Примечание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:</a:t>
            </a:r>
          </a:p>
          <a:p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Пройти</a:t>
            </a:r>
            <a:r>
              <a:rPr lang="ru-RU" altLang="en-US" baseline="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регистрацию в компании «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GeoVisions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» в течение 3-х дней после прибытия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Студенты могут сделать это через</a:t>
            </a:r>
            <a:r>
              <a:rPr lang="ru-RU" altLang="en-US" baseline="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веб-сайт: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u="sng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mygeovisions.org.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 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Проходить</a:t>
            </a:r>
            <a:r>
              <a:rPr lang="ru-RU" altLang="en-US" baseline="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регистрацию каждый месяц в промежутке между 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10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-м и 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15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-м числом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Это является требованием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Сообщите компании «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GeoVisions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», если у Вас возникнут проблемы и Вам необходима ее</a:t>
            </a:r>
            <a:r>
              <a:rPr lang="ru-RU" altLang="en-US" baseline="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помощь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</a:t>
            </a:r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C9C62D76-8211-4F97-ACBF-3A5C5771E595}" type="slidenum">
              <a:rPr lang="en-US" altLang="en-US" sz="1200"/>
              <a:pPr/>
              <a:t>12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5987806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Примечание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:</a:t>
            </a:r>
          </a:p>
          <a:p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Просто</a:t>
            </a:r>
            <a:r>
              <a:rPr lang="ru-RU" altLang="en-US" baseline="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помните, что это важно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Также важна ежемесячная</a:t>
            </a:r>
            <a:r>
              <a:rPr lang="ru-RU" altLang="en-US" baseline="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регистрация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</a:t>
            </a:r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0DC5EBBD-D4B4-4527-9602-BFBC404E0E27}" type="slidenum">
              <a:rPr lang="en-US" altLang="en-US" sz="1200"/>
              <a:pPr/>
              <a:t>13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5556377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E2DB6-C7BE-45B4-AA92-0B236FC0E64C}" type="slidenum">
              <a:rPr lang="en-US" altLang="en-US" smtClean="0"/>
              <a:pPr/>
              <a:t>14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929001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Примечание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:</a:t>
            </a:r>
          </a:p>
          <a:p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Регистрация</a:t>
            </a:r>
            <a:r>
              <a:rPr lang="ru-RU" altLang="en-US" baseline="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очень важна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Спросите студентов как им пройти регистрацию</a:t>
            </a:r>
            <a:r>
              <a:rPr lang="ru-RU" altLang="en-US" baseline="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(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ответ Вы</a:t>
            </a:r>
            <a:r>
              <a:rPr lang="ru-RU" altLang="en-US" baseline="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найдете на веб-сайте: </a:t>
            </a:r>
            <a:r>
              <a:rPr lang="en-US" altLang="en-US" u="sng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my.geovisions.org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) 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Студенты</a:t>
            </a:r>
            <a:r>
              <a:rPr lang="ru-RU" altLang="en-US" baseline="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не смогут получить карточку социального страхования, если они не пройдут регистрацию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и у них</a:t>
            </a:r>
            <a:r>
              <a:rPr lang="ru-RU" altLang="en-US" baseline="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могут возникнуть проблемы, если они не пройдут регистрацию в течение 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30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дней от даты их прибытия.  </a:t>
            </a:r>
            <a:endParaRPr lang="en-US" altLang="en-US" dirty="0" smtClean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01DF7B2F-7073-4FAC-8F62-97626BE2E780}" type="slidenum">
              <a:rPr lang="en-US" altLang="en-US" sz="1200"/>
              <a:pPr/>
              <a:t>16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8424009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BF9273BD-987B-4B29-BB50-16E935DCD00C}" type="slidenum">
              <a:rPr lang="en-US" altLang="en-US" sz="1200"/>
              <a:pPr/>
              <a:t>17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9948556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Примечание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:</a:t>
            </a:r>
          </a:p>
          <a:p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В программе культурного обмена участники</a:t>
            </a:r>
            <a:r>
              <a:rPr lang="ru-RU" altLang="en-US" baseline="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узнают о других культурах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Участники не узнают о США из книг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Вместо этого они узнают о США,</a:t>
            </a:r>
            <a:r>
              <a:rPr lang="ru-RU" altLang="en-US" baseline="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исходя из непосредственного опыта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В некоторых</a:t>
            </a:r>
            <a:r>
              <a:rPr lang="ru-RU" altLang="en-US" baseline="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программах по культурному обмену студенты живут в американской семье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По программе работ/путешествий 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студенты работают вместе с американцами на временной и сезонной основе во время летних каникул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 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Спонсоры,</a:t>
            </a:r>
            <a:r>
              <a:rPr lang="ru-RU" altLang="en-US" baseline="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менеджера и другие лица организовывают культурные мероприятия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  </a:t>
            </a:r>
            <a:endParaRPr lang="en-US" altLang="en-US" dirty="0" smtClean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C48AF2AE-9E4F-47AF-B717-B2057BCDDCD8}" type="slidenum">
              <a:rPr lang="en-US" altLang="en-US" sz="1200"/>
              <a:pPr/>
              <a:t>18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1895426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Примечание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:</a:t>
            </a:r>
          </a:p>
          <a:p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Каждый месяц компания «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Geovisions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» будет направлять</a:t>
            </a:r>
            <a:r>
              <a:rPr lang="ru-RU" altLang="en-US" baseline="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Вам электронные сообщения с вопросами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Некоторые</a:t>
            </a:r>
            <a:r>
              <a:rPr lang="ru-RU" altLang="en-US" baseline="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будут об общем опыте по программе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Другие будут о качестве жизни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Некоторые</a:t>
            </a:r>
            <a:r>
              <a:rPr lang="ru-RU" altLang="en-US" baseline="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вопросы будут о культурных мероприятиях за прошлый месяц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или о тех,</a:t>
            </a:r>
            <a:r>
              <a:rPr lang="ru-RU" altLang="en-US" baseline="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что запланированы на ближайший месяц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Студенты ДОЛЖНЫ</a:t>
            </a:r>
            <a:r>
              <a:rPr lang="ru-RU" altLang="en-US" baseline="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отвечать на них полностью каждый месяц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Студенты должны проверять со своими работодателями или</a:t>
            </a:r>
            <a:r>
              <a:rPr lang="ru-RU" altLang="en-US" baseline="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компанией «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GeoVisions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» веб-сайт для более подробной информации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  </a:t>
            </a:r>
            <a:endParaRPr lang="en-US" altLang="en-US" dirty="0" smtClean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endParaRPr lang="en-US" altLang="en-US" dirty="0" smtClean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764D3DC3-7107-4955-A8FA-E497CA941214}" type="slidenum">
              <a:rPr lang="en-US" altLang="en-US" sz="1200"/>
              <a:pPr/>
              <a:t>19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6978942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Примечание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:</a:t>
            </a:r>
          </a:p>
          <a:p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Это только несколько предложений.</a:t>
            </a:r>
            <a:r>
              <a:rPr lang="ru-RU" altLang="en-US" baseline="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Больше идей по обмену Вашей культурой Вы можете найти в интернете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825AC361-55EF-43B5-A85B-4761349E2E79}" type="slidenum">
              <a:rPr lang="en-US" altLang="en-US" sz="1200"/>
              <a:pPr/>
              <a:t>20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6982150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Примечание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: </a:t>
            </a:r>
          </a:p>
          <a:p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Студенты могут посетить</a:t>
            </a:r>
            <a:r>
              <a:rPr lang="ru-RU" altLang="en-US" baseline="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этот сайт и получить ответы на вопросы, которые у них возникли и возникнут после прибытия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а также зарегистрироваться по прибытию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и каждый</a:t>
            </a:r>
            <a:r>
              <a:rPr lang="ru-RU" altLang="en-US" baseline="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месяц после прибытия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AFBDF8F6-A35D-44F8-A8E4-70EDF13A9A1F}" type="slidenum">
              <a:rPr lang="en-US" altLang="en-US" sz="1200"/>
              <a:pPr/>
              <a:t>21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5480631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Примечание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:</a:t>
            </a:r>
          </a:p>
          <a:p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Студенты могут найти информацию относительно</a:t>
            </a:r>
            <a:r>
              <a:rPr lang="ru-RU" altLang="en-US" baseline="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данных тем и другую информацию в руководстве студента в онлайн режиме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Студенты могут вернуться обратно к ней в любое время, когда у них возникнут вопросы или им понадобиться дополнительная</a:t>
            </a:r>
            <a:r>
              <a:rPr lang="ru-RU" altLang="en-US" baseline="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информация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endParaRPr lang="en-US" altLang="en-US" dirty="0" smtClean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F7E76DE2-2A49-455D-BBF3-F5234E0304B9}" type="slidenum">
              <a:rPr lang="en-US" altLang="en-US" sz="1200"/>
              <a:pPr/>
              <a:t>22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887871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B001E36C-46E5-4098-866B-1F79D700FD7E}" type="slidenum">
              <a:rPr lang="en-US" altLang="en-US" sz="1200"/>
              <a:pPr/>
              <a:t>2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0854735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Примечание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:</a:t>
            </a:r>
          </a:p>
          <a:p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Если идентификационные</a:t>
            </a:r>
            <a:r>
              <a:rPr lang="ru-RU" altLang="en-US" baseline="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карты были розданы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и студенты получили их на руки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скажите</a:t>
            </a:r>
            <a:r>
              <a:rPr lang="ru-RU" altLang="en-US" baseline="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им взять их сейчас и продолжить дальше. </a:t>
            </a:r>
            <a:endParaRPr lang="en-US" altLang="en-US" dirty="0" smtClean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A2BA0623-DC96-4143-BF3D-C0B1386CDB8C}" type="slidenum">
              <a:rPr lang="en-US" altLang="en-US" sz="1200"/>
              <a:pPr/>
              <a:t>23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3037908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Примечание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:</a:t>
            </a:r>
          </a:p>
          <a:p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Храните данные формы в безопасном месте и под</a:t>
            </a:r>
            <a:r>
              <a:rPr lang="ru-RU" altLang="en-US" baseline="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рукой, если они вдруг понадобятся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endParaRPr lang="en-US" altLang="en-US" dirty="0" smtClean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1FBDA69D-BA41-48AA-8ED3-1811EDA42B3E}" type="slidenum">
              <a:rPr lang="en-US" altLang="en-US" sz="1200"/>
              <a:pPr/>
              <a:t>24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5927414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Примечание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:</a:t>
            </a:r>
          </a:p>
          <a:p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Храните формы в безопасном месте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</a:t>
            </a:r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F2931D44-8D92-4C92-91E6-409D399A7C65}" type="slidenum">
              <a:rPr lang="en-US" altLang="en-US" sz="1200"/>
              <a:pPr/>
              <a:t>25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9360864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Примечание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:</a:t>
            </a:r>
          </a:p>
          <a:p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Время очень важно для американцев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т.ч. приходите </a:t>
            </a:r>
            <a:r>
              <a:rPr lang="ru-RU" altLang="en-US" baseline="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на свое рабочее место вовремя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 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Многие</a:t>
            </a:r>
            <a:r>
              <a:rPr lang="ru-RU" altLang="en-US" baseline="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работодатели платят зарплаты каждую неделю или каждые две недели. Это период оплаты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Студенты могут начать работать в середине</a:t>
            </a:r>
            <a:r>
              <a:rPr lang="ru-RU" altLang="en-US" baseline="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периода оплаты, так первое время им могут выплатить зарплату за неполный период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Некоторые работодатели производят оплату по чеку, други</a:t>
            </a:r>
            <a:r>
              <a:rPr lang="ru-RU" altLang="en-US" baseline="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е начисляют зарплаты напрямую на Ваш банковский счет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Налоги будут</a:t>
            </a:r>
            <a:r>
              <a:rPr lang="ru-RU" altLang="en-US" baseline="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высчитываться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Более подробную информацию Вы получите позже. </a:t>
            </a:r>
            <a:endParaRPr lang="en-US" altLang="en-US" dirty="0" smtClean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90B4D11C-F79B-40D3-B8BC-4C2BEEE0A30F}" type="slidenum">
              <a:rPr lang="en-US" altLang="en-US" sz="1200"/>
              <a:pPr/>
              <a:t>26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5907685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Презентация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:</a:t>
            </a:r>
          </a:p>
          <a:p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Цель компании «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Geovisions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» - помощь </a:t>
            </a:r>
            <a:r>
              <a:rPr lang="ru-RU" altLang="en-US" baseline="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студентам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Первое время студенту</a:t>
            </a:r>
            <a:r>
              <a:rPr lang="ru-RU" altLang="en-US" baseline="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производят оплату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сумма меньше чем обычно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Почему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? 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Студент</a:t>
            </a:r>
            <a:r>
              <a:rPr lang="ru-RU" altLang="en-US" baseline="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проходить тренинг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Компания «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GeoVisions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» просит студентов взять с собой минимум 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500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долларов США для</a:t>
            </a:r>
            <a:r>
              <a:rPr lang="ru-RU" altLang="en-US" baseline="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покрытия расходов в первое время после приезда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 </a:t>
            </a:r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BA415F31-6CC0-4687-9B3A-E8BFDA585863}" type="slidenum">
              <a:rPr lang="en-US" altLang="en-US" sz="1200"/>
              <a:pPr/>
              <a:t>28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5892345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E2DB6-C7BE-45B4-AA92-0B236FC0E64C}" type="slidenum">
              <a:rPr lang="en-US" altLang="en-US" smtClean="0"/>
              <a:pPr/>
              <a:t>29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8175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Примечание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:</a:t>
            </a:r>
          </a:p>
          <a:p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Если у студента будут</a:t>
            </a:r>
            <a:r>
              <a:rPr lang="ru-RU" altLang="en-US" baseline="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проблемы с количеством часов в течение недели после приезда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порекомендуйте ему связаться</a:t>
            </a:r>
            <a:r>
              <a:rPr lang="ru-RU" altLang="en-US" baseline="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с компанией «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GeoVisions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»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DEE53E04-5FD7-4F16-8398-7541100B5153}" type="slidenum">
              <a:rPr lang="en-US" altLang="en-US" sz="1200"/>
              <a:pPr/>
              <a:t>30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7715732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Примечание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:</a:t>
            </a:r>
          </a:p>
          <a:p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Налоги будут высчитываться из зарплат студентов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Первое время студентам производят выплату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они должны проверить, что отчислены были ТОЛЬКО</a:t>
            </a:r>
            <a:r>
              <a:rPr lang="ru-RU" altLang="en-US" baseline="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федеральные и государственные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(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и иногда городские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)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налоги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Никакие другие налоги не должны</a:t>
            </a:r>
            <a:r>
              <a:rPr lang="ru-RU" altLang="en-US" baseline="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отчисляться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endParaRPr lang="en-US" altLang="en-US" dirty="0" smtClean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BDAC6C85-66FC-4A71-9A9A-C22F87ECE330}" type="slidenum">
              <a:rPr lang="en-US" altLang="en-US" sz="1200"/>
              <a:pPr/>
              <a:t>31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93809094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Примечание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:</a:t>
            </a:r>
          </a:p>
          <a:p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Позвоните</a:t>
            </a:r>
            <a:r>
              <a:rPr lang="ru-RU" altLang="en-US" baseline="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в компанию «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GeoVisions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»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Если студент не сможет позвонить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то используйте один</a:t>
            </a:r>
            <a:r>
              <a:rPr lang="ru-RU" altLang="en-US" baseline="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из следующих четырех способов, доступных для связи с компанией «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Geovsions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»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Помните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компания «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GeoVisions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» должна одобрить новую работу</a:t>
            </a:r>
            <a:r>
              <a:rPr lang="ru-RU" altLang="en-US" baseline="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или переход на новое место заранее, пока студент находится в физической опасности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</a:t>
            </a:r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59E2FCC7-7D91-4259-B250-09FAF81C085D}" type="slidenum">
              <a:rPr lang="en-US" altLang="en-US" sz="1200"/>
              <a:pPr/>
              <a:t>32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81464082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E2DB6-C7BE-45B4-AA92-0B236FC0E64C}" type="slidenum">
              <a:rPr lang="en-US" altLang="en-US" smtClean="0"/>
              <a:pPr/>
              <a:t>33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891348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Примечание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: </a:t>
            </a:r>
          </a:p>
          <a:p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Получение</a:t>
            </a:r>
            <a:r>
              <a:rPr lang="ru-RU" altLang="en-US" baseline="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реалистичных ожиданий является важной частью в приобретении успешной программы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Цель компании «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GeoVisions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» - поддержка студентов по программе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Если у Вас возникнут вопросы,</a:t>
            </a:r>
            <a:r>
              <a:rPr lang="ru-RU" altLang="en-US" baseline="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пожалуйста, обращайтесь. </a:t>
            </a:r>
            <a:endParaRPr lang="en-US" altLang="en-US" dirty="0" smtClean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958A94A8-BB43-44F7-83FD-9476E6532ED5}" type="slidenum">
              <a:rPr lang="en-US" altLang="en-US" sz="1200"/>
              <a:pPr/>
              <a:t>3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88902157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Примечание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:</a:t>
            </a:r>
          </a:p>
          <a:p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Многие работодатели предоставляют жилье студентам, но некоторые так не делают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Если Ваш работодатель будет предоставлять жилье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то ставка об оплате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(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обычно еженедельная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)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будет указана</a:t>
            </a:r>
            <a:r>
              <a:rPr lang="ru-RU" altLang="en-US" baseline="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в предложении о работе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Также будет информация</a:t>
            </a:r>
            <a:r>
              <a:rPr lang="ru-RU" altLang="en-US" baseline="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об описании проживания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Если студенты сами</a:t>
            </a:r>
            <a:r>
              <a:rPr lang="ru-RU" altLang="en-US" baseline="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найдут жилье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то</a:t>
            </a:r>
            <a:r>
              <a:rPr lang="ru-RU" altLang="en-US" baseline="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в таком случае им необходимо убедиться, что это безопасное место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им необходимо ознакомится со всеми условиями 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– 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суммы депозита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условия аренды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при наличие 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– 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проезд до места работы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и магазины, где Вы</a:t>
            </a:r>
            <a:r>
              <a:rPr lang="ru-RU" altLang="en-US" baseline="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можете покупать еду и т.п. </a:t>
            </a:r>
            <a:endParaRPr lang="en-US" altLang="en-US" dirty="0" smtClean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A42CA263-DED6-4C88-B821-2870A1996DAC}" type="slidenum">
              <a:rPr lang="en-US" altLang="en-US" sz="1200"/>
              <a:pPr/>
              <a:t>35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84755149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F4C8A0F9-175A-419A-BDA7-BD8B126A3C55}" type="slidenum">
              <a:rPr lang="en-US" altLang="en-US" sz="1200"/>
              <a:pPr/>
              <a:t>36</a:t>
            </a:fld>
            <a:endParaRPr lang="en-US" altLang="en-US" sz="1200" dirty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9513" y="692150"/>
            <a:ext cx="4718050" cy="3538538"/>
          </a:xfrm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2975" y="4460875"/>
            <a:ext cx="5191125" cy="42306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Примечание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:</a:t>
            </a:r>
          </a:p>
          <a:p>
            <a:pPr eaLnBrk="1" hangingPunct="1"/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В</a:t>
            </a:r>
            <a:r>
              <a:rPr lang="ru-RU" altLang="en-US" baseline="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дополнение к тому что уже было сказано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необходимо принять во внимание следующие пункты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Жилье должно располагаться в безопасном месте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и быть чистым после того как другие студенты съедут из него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В большинстве случаев требуется депозит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В случае</a:t>
            </a:r>
            <a:r>
              <a:rPr lang="ru-RU" altLang="en-US" baseline="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нанесения ущерба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или если студент съедет</a:t>
            </a:r>
            <a:r>
              <a:rPr lang="ru-RU" altLang="en-US" baseline="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из жилья раньше срока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то депозит</a:t>
            </a:r>
            <a:r>
              <a:rPr lang="ru-RU" altLang="en-US" baseline="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может быть не возвращен или не возвращен вовсе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endParaRPr lang="en-US" altLang="en-US" dirty="0" smtClean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4220224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Примечание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:</a:t>
            </a:r>
          </a:p>
          <a:p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Студенты могут обратиться</a:t>
            </a:r>
            <a:r>
              <a:rPr lang="ru-RU" altLang="en-US" baseline="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за помощью к их работодателю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 В общем говоря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студенты могут пойти к любому доктору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в любую</a:t>
            </a:r>
            <a:r>
              <a:rPr lang="ru-RU" altLang="en-US" baseline="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клинику или госпиталь за медицинской помощью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Идите в пункт первой помощи только в экстерном случае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 </a:t>
            </a:r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B9E18100-C657-4A42-84DF-755B9A8CD395}" type="slidenum">
              <a:rPr lang="en-US" altLang="en-US" sz="1200"/>
              <a:pPr/>
              <a:t>37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9307303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921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8770E4B3-DBAF-4221-9D2C-799D5534D8EE}" type="slidenum">
              <a:rPr lang="en-US" altLang="en-US" sz="1200"/>
              <a:pPr/>
              <a:t>38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84223217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E2DB6-C7BE-45B4-AA92-0B236FC0E64C}" type="slidenum">
              <a:rPr lang="en-US" altLang="en-US" smtClean="0"/>
              <a:pPr/>
              <a:t>40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842055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Примечание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:</a:t>
            </a:r>
          </a:p>
          <a:p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Также</a:t>
            </a:r>
            <a:r>
              <a:rPr lang="ru-RU" altLang="en-US" baseline="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как дома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студентам необходимо знать об</a:t>
            </a:r>
            <a:r>
              <a:rPr lang="ru-RU" altLang="en-US" baseline="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окружающих их людях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Большинство мест безопасны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но лучше быть в курсе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НИКОГДЕ не ловите попутку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ВСЕГДА надевайт</a:t>
            </a:r>
            <a:r>
              <a:rPr lang="ru-RU" altLang="en-US" baseline="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е шлем, если будите ездить на мотоцикле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911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- номер для обращения в экстренных случаях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Если</a:t>
            </a:r>
            <a:r>
              <a:rPr lang="ru-RU" altLang="en-US" baseline="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студентам будет необходимо позвонить на номер 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911, 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им необходимо точно описать тот случай,</a:t>
            </a:r>
            <a:r>
              <a:rPr lang="ru-RU" altLang="en-US" baseline="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в котором они оказались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и их местоположение, ч</a:t>
            </a:r>
            <a:r>
              <a:rPr lang="ru-RU" altLang="en-US" baseline="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тобы им сразу оказали помощь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Звоните на</a:t>
            </a:r>
            <a:r>
              <a:rPr lang="ru-RU" altLang="en-US" baseline="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номер 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911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только в экстренных случаях</a:t>
            </a:r>
            <a:r>
              <a:rPr lang="ru-RU" altLang="en-US" baseline="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а также сразу позвоните 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в компанию «</a:t>
            </a:r>
            <a:r>
              <a:rPr lang="en-US" altLang="en-US" dirty="0" err="1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GeoVisions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»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B0A25F5B-0AAA-4BA8-BDD2-4576690D311C}" type="slidenum">
              <a:rPr lang="en-US" altLang="en-US" sz="1200"/>
              <a:pPr/>
              <a:t>41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42770400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Примечание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:</a:t>
            </a:r>
          </a:p>
          <a:p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Законы в США могут отличаться от законов Вашего проживания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Во время пребывания в США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студенты</a:t>
            </a:r>
            <a:r>
              <a:rPr lang="ru-RU" altLang="en-US" baseline="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должны соблюдать закон США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В случае ареста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позвоните</a:t>
            </a:r>
            <a:r>
              <a:rPr lang="ru-RU" altLang="en-US" baseline="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в компанию «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GeoVisions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»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или попросите</a:t>
            </a:r>
            <a:r>
              <a:rPr lang="ru-RU" altLang="en-US" baseline="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полицию позвонить нам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Мы здесь для того, чтобы помочь студентам.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024BF68C-A6C3-4A0C-88C4-4D69C5FC5A5C}" type="slidenum">
              <a:rPr lang="en-US" altLang="en-US" sz="1200"/>
              <a:pPr/>
              <a:t>43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72357072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Примечание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:</a:t>
            </a:r>
          </a:p>
          <a:p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Компания</a:t>
            </a:r>
            <a:r>
              <a:rPr lang="ru-RU" altLang="en-US" baseline="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«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Geovisions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» ожидает,</a:t>
            </a:r>
            <a:r>
              <a:rPr lang="ru-RU" altLang="en-US" baseline="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что студенты будут взрослыми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и будут принимать решения</a:t>
            </a:r>
            <a:r>
              <a:rPr lang="ru-RU" altLang="en-US" baseline="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как взрослые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Однако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компания «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Geovisions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» имеет</a:t>
            </a:r>
            <a:r>
              <a:rPr lang="ru-RU" altLang="en-US" baseline="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отношение к качеству жизни студентов, и хочет  помочь им в этом вопросе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Компания</a:t>
            </a:r>
            <a:r>
              <a:rPr lang="ru-RU" altLang="en-US" baseline="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«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GeoVisions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» хочет убедиться,</a:t>
            </a:r>
            <a:r>
              <a:rPr lang="ru-RU" altLang="en-US" baseline="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что студенты понимают о последствиях принятых их решений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Принимают умные</a:t>
            </a:r>
            <a:r>
              <a:rPr lang="ru-RU" altLang="en-US" baseline="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решения и не приводят к возникновению проблем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Если возникнет вопрос, обратитесь в компанию «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GeoVisions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»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9B4F1F48-CB55-437C-9277-8F0A4E8344AE}" type="slidenum">
              <a:rPr lang="en-US" altLang="en-US" sz="1200"/>
              <a:pPr/>
              <a:t>44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409802021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502A3FFD-9245-4987-BD59-EF363165A74C}" type="slidenum">
              <a:rPr lang="en-US" altLang="en-US" sz="1200"/>
              <a:pPr/>
              <a:t>46</a:t>
            </a:fld>
            <a:endParaRPr lang="en-US" altLang="en-US" sz="1200" dirty="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9513" y="692150"/>
            <a:ext cx="4718050" cy="3538538"/>
          </a:xfrm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2975" y="4460875"/>
            <a:ext cx="5191125" cy="42306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Примечание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:</a:t>
            </a:r>
          </a:p>
          <a:p>
            <a:pPr eaLnBrk="1" hangingPunct="1"/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Очень важно, чтобы студенты обращались в компанию «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GeoVisions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»,</a:t>
            </a:r>
            <a:r>
              <a:rPr lang="ru-RU" altLang="en-US" baseline="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если у них возникнут проблемы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Студенты, которые обращаются в компанию «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GeoVisions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» относительно данных ситуаций</a:t>
            </a:r>
            <a:r>
              <a:rPr lang="ru-RU" altLang="en-US" baseline="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не чувствуют затруднений. Компания «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GeoVisions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» заботиться</a:t>
            </a:r>
            <a:r>
              <a:rPr lang="ru-RU" altLang="en-US" baseline="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о качестве их жизни и поможет им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НИКТО не должен</a:t>
            </a:r>
            <a:r>
              <a:rPr lang="ru-RU" altLang="en-US" baseline="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угрожать депортацией студенту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endParaRPr lang="en-US" altLang="en-US" dirty="0" smtClean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2104372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Примечание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:</a:t>
            </a:r>
          </a:p>
          <a:p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Даже если студен приезжал ранее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все равно он испытывает культурный шок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В начале большинство людей чувствуют себя хорошо и взволнованы на новом месте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endParaRPr lang="en-US" altLang="en-US" dirty="0" smtClean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5E0A0805-6B50-407D-B1CE-F73607D4A4ED}" type="slidenum">
              <a:rPr lang="en-US" altLang="en-US" sz="1200"/>
              <a:pPr/>
              <a:t>47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1676856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265BD8F1-7697-481A-AACD-7B0AC5BA0357}" type="slidenum">
              <a:rPr lang="en-US" altLang="en-US" sz="1200"/>
              <a:pPr/>
              <a:t>4</a:t>
            </a:fld>
            <a:endParaRPr lang="en-US" altLang="en-US" sz="1200" dirty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9513" y="692150"/>
            <a:ext cx="4718050" cy="3538538"/>
          </a:xfrm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2975" y="4460875"/>
            <a:ext cx="5191125" cy="42306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Примечание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:</a:t>
            </a:r>
          </a:p>
          <a:p>
            <a:pPr eaLnBrk="1" hangingPunct="1"/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Вместо того, чтобы сидеть в классной комнате, студенты будут учиться на своем собственном опыте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улучшая английский язык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получая знания о культуре и людях,</a:t>
            </a:r>
            <a:r>
              <a:rPr lang="ru-RU" altLang="en-US" baseline="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живущих в 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Америке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и обмениваясь культурой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Студенты смогут оплатить свои</a:t>
            </a:r>
            <a:r>
              <a:rPr lang="ru-RU" altLang="en-US" baseline="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расходы на проживание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и покрыть </a:t>
            </a:r>
            <a:r>
              <a:rPr lang="ru-RU" altLang="en-US" u="none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некоторые</a:t>
            </a:r>
            <a:r>
              <a:rPr lang="ru-RU" altLang="en-US" baseline="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расходы по программе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7422949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Примечание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:</a:t>
            </a:r>
          </a:p>
          <a:p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Несомненен тот факт, что будет разница в культуре между США и страной проживания студента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Люди путешествуют чтобы испытать эту разницу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Попытайтесь</a:t>
            </a:r>
            <a:r>
              <a:rPr lang="ru-RU" altLang="en-US" baseline="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увидеть, что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: 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разница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такая</a:t>
            </a:r>
            <a:r>
              <a:rPr lang="ru-RU" altLang="en-US" baseline="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же как и дома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 </a:t>
            </a:r>
          </a:p>
          <a:p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Американцы стараются быть дружелюбными очень легко и быстро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но не слишком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Американцы могут приветствовать каждого громко</a:t>
            </a:r>
            <a:r>
              <a:rPr lang="ru-RU" altLang="en-US" baseline="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и с энтузиазмом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Если рабочее место студента будет шумным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супервайзеры могут говорить громко или очень быстро</a:t>
            </a:r>
            <a:r>
              <a:rPr lang="ru-RU" altLang="en-US" baseline="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со студентами или кем-либо еще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Они не рассержены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Они просто заняты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</a:p>
          <a:p>
            <a:endParaRPr lang="en-US" altLang="en-US" dirty="0" smtClean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Используйте интернет, особенно 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You Tube, 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чтобы узнать больше о культуре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;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разнице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</a:t>
            </a:r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6C2E2530-27F4-4AD3-AC70-1C530AD1C78C}" type="slidenum">
              <a:rPr lang="en-US" altLang="en-US" sz="1200"/>
              <a:pPr/>
              <a:t>48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52387023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Примечание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:</a:t>
            </a:r>
          </a:p>
          <a:p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Через</a:t>
            </a:r>
            <a:r>
              <a:rPr lang="ru-RU" altLang="en-US" baseline="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некоторое время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некоторые люди чувствуют печаль и тоску по дому или заболевают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Не удивляйтесь, если это случиться с Вами.</a:t>
            </a:r>
            <a:r>
              <a:rPr lang="ru-RU" altLang="en-US" baseline="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endParaRPr lang="en-US" altLang="en-US" dirty="0" smtClean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1414C1A9-F309-4F45-9639-56FD14C9E36C}" type="slidenum">
              <a:rPr lang="en-US" altLang="en-US" sz="1200"/>
              <a:pPr/>
              <a:t>49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07300801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Примечание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:</a:t>
            </a:r>
          </a:p>
          <a:p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Культурный шок является временным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Студенты почувствуют себя лучше, когда поселяться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</a:t>
            </a:r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B91A42EB-B67C-4EF8-9FF4-64B31971AFBA}" type="slidenum">
              <a:rPr lang="en-US" altLang="en-US" sz="1200"/>
              <a:pPr/>
              <a:t>50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33843520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Примечание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:</a:t>
            </a:r>
          </a:p>
          <a:p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Не важно, где находиться студент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будут места, интересные для посещения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Используйте свое свободное</a:t>
            </a:r>
            <a:r>
              <a:rPr lang="ru-RU" altLang="en-US" baseline="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время для путешествия и участия в культурных мероприятиях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Если студент запланирует покинуть США, то ему необходимо заранее запланировать это минимум за две недели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Студенты должны отправлять</a:t>
            </a:r>
            <a:r>
              <a:rPr lang="ru-RU" altLang="en-US" baseline="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свои 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DS 2019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в компанию</a:t>
            </a:r>
            <a:r>
              <a:rPr lang="ru-RU" altLang="en-US" baseline="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«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GeoVisions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»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Компания «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GeoVisons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» должна подписывать 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DS 2019, 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или студенту могут не выдать разрешение</a:t>
            </a:r>
            <a:r>
              <a:rPr lang="ru-RU" altLang="en-US" baseline="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на повторный въезд в США. </a:t>
            </a:r>
            <a:endParaRPr lang="en-US" altLang="en-US" dirty="0" smtClean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FAE50376-F660-4575-A789-71EC9083FB04}" type="slidenum">
              <a:rPr lang="en-US" altLang="en-US" sz="1200"/>
              <a:pPr/>
              <a:t>51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5737070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3B781C03-FB0F-477E-A1B5-171841130E98}" type="slidenum">
              <a:rPr lang="en-US" altLang="en-US" sz="1200"/>
              <a:pPr/>
              <a:t>53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81954509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E2DB6-C7BE-45B4-AA92-0B236FC0E64C}" type="slidenum">
              <a:rPr lang="en-US" altLang="en-US" smtClean="0"/>
              <a:pPr/>
              <a:t>54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720530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Примечание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:</a:t>
            </a:r>
            <a:endParaRPr lang="ru-RU" altLang="en-US" dirty="0" smtClean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У</a:t>
            </a:r>
            <a:r>
              <a:rPr lang="ru-RU" altLang="en-US" baseline="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каждого из нас есть важная роль в игре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Давайте рассмотрим обязательства каждого из нас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endParaRPr lang="en-US" altLang="en-US" dirty="0" smtClean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9613A3D2-3020-426E-986D-C83FD8C93C25}" type="slidenum">
              <a:rPr lang="en-US" altLang="en-US" sz="1200"/>
              <a:pPr/>
              <a:t>5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884732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Примечание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:</a:t>
            </a:r>
          </a:p>
          <a:p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Агенты</a:t>
            </a:r>
            <a:r>
              <a:rPr lang="ru-RU" altLang="en-US" baseline="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в стране пребывания помогают студентам во всем, что им необходимо знать до выезда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</a:t>
            </a:r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98E0A067-9E5A-4151-86B7-C2126A2F0DD3}" type="slidenum">
              <a:rPr lang="en-US" altLang="en-US" sz="1200"/>
              <a:pPr/>
              <a:t>7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8978449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Примечание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:</a:t>
            </a:r>
          </a:p>
          <a:p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Не</a:t>
            </a:r>
            <a:r>
              <a:rPr lang="ru-RU" altLang="en-US" baseline="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имеет значение кто нашел работу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; 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компания «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GeoVisions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»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студент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агент или иное лицо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компания «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GeoVisions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» должна проверить работу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Работодатели оплачивают и обращаются со</a:t>
            </a:r>
            <a:r>
              <a:rPr lang="ru-RU" altLang="en-US" baseline="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студентами 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J- 1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так</a:t>
            </a:r>
            <a:r>
              <a:rPr lang="ru-RU" altLang="en-US" baseline="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же как и с американскими студентами.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У студентов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в общем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будет</a:t>
            </a:r>
            <a:r>
              <a:rPr lang="ru-RU" altLang="en-US" baseline="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количество часов по предложению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но сначала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во время прохождения тренинга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у студентов может быть меньше часов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Иные факторы, такие как погода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бизнес уровни</a:t>
            </a:r>
            <a:r>
              <a:rPr lang="ru-RU" altLang="en-US" baseline="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и т.д. могут повлиять на то, сколько часов получит студент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endParaRPr lang="en-US" altLang="en-US" dirty="0" smtClean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0BB2D311-7A39-4740-A72F-A51C9DC59DAE}" type="slidenum">
              <a:rPr lang="en-US" altLang="en-US" sz="1200"/>
              <a:pPr/>
              <a:t>8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3984294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Примечание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:</a:t>
            </a:r>
          </a:p>
          <a:p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Цель компании «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Geovisions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» - </a:t>
            </a:r>
            <a:r>
              <a:rPr lang="ru-RU" altLang="en-US" baseline="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помощь и поддержка студентов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проверка наличия у них медицинского страхования</a:t>
            </a:r>
            <a:r>
              <a:rPr lang="ru-RU" altLang="en-US" baseline="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и круглосуточного доступа в случае экстренной ситуации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</a:t>
            </a:r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2E0197FC-419C-4972-9EDF-F46AF12B5E1F}" type="slidenum">
              <a:rPr lang="en-US" altLang="en-US" sz="1200"/>
              <a:pPr/>
              <a:t>9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5868928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Примечание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:</a:t>
            </a:r>
          </a:p>
          <a:p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Проверьте оборотную сторону идентификационной</a:t>
            </a:r>
            <a:r>
              <a:rPr lang="ru-RU" altLang="en-US" baseline="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карточки чтобы найти способ как связаться с компанией «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GeoVisions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»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Есть 5 способов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  <a:r>
              <a:rPr lang="ru-RU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Убедитесь, что у Вас при себе всегда есть идентификационная карточка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</a:t>
            </a:r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CD03E92E-8B1A-4860-8015-3AA46DB89B5B}" type="slidenum">
              <a:rPr lang="en-US" altLang="en-US" sz="1200"/>
              <a:pPr/>
              <a:t>10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942884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-7938" y="-7938"/>
            <a:ext cx="9169401" cy="6873876"/>
            <a:chOff x="-8466" y="-8468"/>
            <a:chExt cx="9169804" cy="6874935"/>
          </a:xfrm>
        </p:grpSpPr>
        <p:cxnSp>
          <p:nvCxnSpPr>
            <p:cNvPr id="5" name="Straight Connector 18"/>
            <p:cNvCxnSpPr/>
            <p:nvPr/>
          </p:nvCxnSpPr>
          <p:spPr>
            <a:xfrm flipV="1">
              <a:off x="5130498" y="4175239"/>
              <a:ext cx="4022902" cy="26832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19"/>
            <p:cNvCxnSpPr/>
            <p:nvPr/>
          </p:nvCxnSpPr>
          <p:spPr>
            <a:xfrm>
              <a:off x="7041932" y="-529"/>
              <a:ext cx="1219254" cy="6859057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Freeform 20"/>
            <p:cNvSpPr/>
            <p:nvPr/>
          </p:nvSpPr>
          <p:spPr>
            <a:xfrm>
              <a:off x="6891113" y="-529"/>
              <a:ext cx="2270225" cy="686699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21"/>
            <p:cNvSpPr/>
            <p:nvPr/>
          </p:nvSpPr>
          <p:spPr>
            <a:xfrm>
              <a:off x="7205452" y="-8468"/>
              <a:ext cx="1947948" cy="6866996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22"/>
            <p:cNvSpPr/>
            <p:nvPr/>
          </p:nvSpPr>
          <p:spPr>
            <a:xfrm>
              <a:off x="6638689" y="3919613"/>
              <a:ext cx="2513123" cy="2938915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23"/>
            <p:cNvSpPr/>
            <p:nvPr/>
          </p:nvSpPr>
          <p:spPr>
            <a:xfrm>
              <a:off x="7010180" y="-8468"/>
              <a:ext cx="2143219" cy="6866996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24"/>
            <p:cNvSpPr/>
            <p:nvPr/>
          </p:nvSpPr>
          <p:spPr>
            <a:xfrm>
              <a:off x="8296112" y="-8468"/>
              <a:ext cx="857288" cy="6866996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25"/>
            <p:cNvSpPr/>
            <p:nvPr/>
          </p:nvSpPr>
          <p:spPr>
            <a:xfrm>
              <a:off x="8077027" y="-8468"/>
              <a:ext cx="1066847" cy="6866996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26"/>
            <p:cNvSpPr/>
            <p:nvPr/>
          </p:nvSpPr>
          <p:spPr>
            <a:xfrm>
              <a:off x="8059565" y="4894488"/>
              <a:ext cx="1095423" cy="1964040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27"/>
            <p:cNvSpPr/>
            <p:nvPr/>
          </p:nvSpPr>
          <p:spPr>
            <a:xfrm>
              <a:off x="-8466" y="-8468"/>
              <a:ext cx="863639" cy="5698416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6E6C98-ECC4-4C98-AD59-10EE19CDCAD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66262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81EF9E-FBA1-455F-8EC0-8B885EDB231C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55312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82600" y="790575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8000" dirty="0" smtClean="0">
                <a:solidFill>
                  <a:srgbClr val="C0E474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748463" y="2886075"/>
            <a:ext cx="4572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8000" dirty="0" smtClean="0">
                <a:solidFill>
                  <a:srgbClr val="C0E474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47ECD8D7-1B32-46D5-8D69-535BB258E18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050904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ED7E46-F678-4849-966F-15427137196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600220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82600" y="790575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8000" dirty="0" smtClean="0">
                <a:solidFill>
                  <a:srgbClr val="C0E474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748463" y="2886075"/>
            <a:ext cx="4572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8000" dirty="0" smtClean="0">
                <a:solidFill>
                  <a:srgbClr val="C0E474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E022139D-866A-4B53-88E6-45A35C1A298E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129628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4238664B-E9DE-4C3C-8F82-CBCA3F9EB42E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602682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F1AA41-2FDD-49A1-932A-410546D64C6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977588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D5C5FF-979F-4475-8911-E28C1E4F0EE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935895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 rtlCol="0">
            <a:normAutofit/>
          </a:bodyPr>
          <a:lstStyle/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D021B7-048E-4539-A6D9-08238830EA3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96293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8F8BF5-C154-443F-B5F0-9D7183448B7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54146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1439A7-8668-4F95-948F-64D028AF6089}" type="datetime1">
              <a:rPr lang="en-US" altLang="en-US"/>
              <a:pPr>
                <a:defRPr/>
              </a:pPr>
              <a:t>10/28/2019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74C45-5DF4-4593-88DA-DA523BA0D54C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68072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6A8D45-5310-4D6E-846A-E1D2180A8A38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16883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8B9785-D029-4848-B9A7-1EE126A32E2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74331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A9C54B-8DBA-4EAF-ACB0-D17B55E0CB15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94596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2D6FD0-B5D5-4EA0-9C58-A6642D18E56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75655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EC5B6B-9E4A-4975-B339-26405000001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163736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5DBE38-D5E6-45BD-939E-EBE69607819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42462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6"/>
          <p:cNvGrpSpPr>
            <a:grpSpLocks/>
          </p:cNvGrpSpPr>
          <p:nvPr/>
        </p:nvGrpSpPr>
        <p:grpSpPr bwMode="auto">
          <a:xfrm>
            <a:off x="-7938" y="-7938"/>
            <a:ext cx="9169401" cy="6873876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90"/>
              <a:ext cx="457221" cy="285317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497" y="4175239"/>
              <a:ext cx="4022902" cy="26832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1932" y="-529"/>
              <a:ext cx="1219254" cy="6859057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113" y="-529"/>
              <a:ext cx="2270225" cy="686699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452" y="-8468"/>
              <a:ext cx="1947948" cy="6866996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8689" y="3919613"/>
              <a:ext cx="2513124" cy="2938915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180" y="-8468"/>
              <a:ext cx="2143219" cy="6866996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6112" y="-8468"/>
              <a:ext cx="857288" cy="6866996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027" y="-8468"/>
              <a:ext cx="1066847" cy="6866996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59564" y="4894488"/>
              <a:ext cx="1095423" cy="1964040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609600"/>
            <a:ext cx="6348413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2160588"/>
            <a:ext cx="6348413" cy="388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438" y="6042025"/>
            <a:ext cx="6842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9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042025"/>
            <a:ext cx="462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9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5250" y="6042025"/>
            <a:ext cx="51276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chemeClr val="accent1"/>
                </a:solidFill>
              </a:defRPr>
            </a:lvl1pPr>
          </a:lstStyle>
          <a:p>
            <a:fld id="{68D868C1-C3AE-4608-8719-FD521339018A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92" r:id="rId1"/>
    <p:sldLayoutId id="2147484179" r:id="rId2"/>
    <p:sldLayoutId id="2147484193" r:id="rId3"/>
    <p:sldLayoutId id="2147484180" r:id="rId4"/>
    <p:sldLayoutId id="2147484181" r:id="rId5"/>
    <p:sldLayoutId id="2147484182" r:id="rId6"/>
    <p:sldLayoutId id="2147484183" r:id="rId7"/>
    <p:sldLayoutId id="2147484184" r:id="rId8"/>
    <p:sldLayoutId id="2147484185" r:id="rId9"/>
    <p:sldLayoutId id="2147484186" r:id="rId10"/>
    <p:sldLayoutId id="2147484194" r:id="rId11"/>
    <p:sldLayoutId id="2147484187" r:id="rId12"/>
    <p:sldLayoutId id="2147484195" r:id="rId13"/>
    <p:sldLayoutId id="2147484188" r:id="rId14"/>
    <p:sldLayoutId id="2147484189" r:id="rId15"/>
    <p:sldLayoutId id="2147484190" r:id="rId16"/>
    <p:sldLayoutId id="2147484191" r:id="rId17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eovisions.org/" TargetMode="External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hyperlink" Target="mailto:visions@geovisions.org" TargetMode="External"/><Relationship Id="rId4" Type="http://schemas.openxmlformats.org/officeDocument/2006/relationships/hyperlink" Target="http://www.mygeovisions.org/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bp.gov/I94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V logo 2 line 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1447800"/>
            <a:ext cx="6516688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Box 3"/>
          <p:cNvSpPr txBox="1">
            <a:spLocks noChangeArrowheads="1"/>
          </p:cNvSpPr>
          <p:nvPr/>
        </p:nvSpPr>
        <p:spPr bwMode="auto">
          <a:xfrm>
            <a:off x="7848600" y="6396335"/>
            <a:ext cx="12954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en-US" sz="1200" dirty="0" smtClean="0">
                <a:solidFill>
                  <a:schemeClr val="tx1"/>
                </a:solidFill>
                <a:latin typeface="Calibri" panose="020F0502020204030204" pitchFamily="34" charset="0"/>
              </a:rPr>
              <a:t>Апрель </a:t>
            </a:r>
            <a:r>
              <a:rPr lang="en-US" altLang="en-US" sz="1200" dirty="0" smtClean="0">
                <a:solidFill>
                  <a:schemeClr val="tx1"/>
                </a:solidFill>
                <a:latin typeface="Calibri" panose="020F0502020204030204" pitchFamily="34" charset="0"/>
              </a:rPr>
              <a:t>2014</a:t>
            </a:r>
            <a:r>
              <a:rPr lang="ru-RU" altLang="en-US" sz="1200" dirty="0" smtClean="0">
                <a:solidFill>
                  <a:schemeClr val="tx1"/>
                </a:solidFill>
                <a:latin typeface="Calibri" panose="020F0502020204030204" pitchFamily="34" charset="0"/>
              </a:rPr>
              <a:t>г.</a:t>
            </a:r>
            <a:endParaRPr lang="en-US" altLang="en-US" sz="12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43000" y="3219271"/>
            <a:ext cx="5867400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altLang="en-US" sz="3600" i="1" dirty="0">
                <a:solidFill>
                  <a:srgbClr val="00448F"/>
                </a:solidFill>
              </a:rPr>
              <a:t>Очень интересные способы узнать о </a:t>
            </a:r>
            <a:r>
              <a:rPr lang="ru-RU" altLang="en-US" sz="3600" i="1" dirty="0" smtClean="0">
                <a:solidFill>
                  <a:srgbClr val="00448F"/>
                </a:solidFill>
              </a:rPr>
              <a:t>Вашем </a:t>
            </a:r>
            <a:r>
              <a:rPr lang="ru-RU" altLang="en-US" sz="3600" i="1" dirty="0">
                <a:solidFill>
                  <a:srgbClr val="00448F"/>
                </a:solidFill>
              </a:rPr>
              <a:t>мире!</a:t>
            </a:r>
            <a:endParaRPr lang="ru-RU" sz="3600" i="1" dirty="0">
              <a:solidFill>
                <a:srgbClr val="00448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49250"/>
            <a:ext cx="6348413" cy="1320800"/>
          </a:xfrm>
        </p:spPr>
        <p:txBody>
          <a:bodyPr/>
          <a:lstStyle/>
          <a:p>
            <a:pPr algn="ctr" eaLnBrk="1" hangingPunct="1"/>
            <a:r>
              <a:rPr lang="ru-RU" altLang="en-US" sz="4000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Связь с компанией «</a:t>
            </a:r>
            <a:r>
              <a:rPr lang="en-US" altLang="en-US" sz="4000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GeoVisions</a:t>
            </a:r>
            <a:r>
              <a:rPr lang="ru-RU" altLang="en-US" sz="4000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»</a:t>
            </a:r>
            <a:endParaRPr lang="en-US" altLang="en-US" sz="4000" b="1" dirty="0" smtClean="0">
              <a:solidFill>
                <a:srgbClr val="00448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8588" y="3124200"/>
            <a:ext cx="3681412" cy="4108817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7200" eaLnBrk="1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rgbClr val="00448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Приёмная</a:t>
            </a:r>
            <a:r>
              <a:rPr lang="en-US" sz="1400" b="1" dirty="0" smtClean="0">
                <a:solidFill>
                  <a:srgbClr val="00448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sz="1400" dirty="0" smtClean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Кевин Морган (</a:t>
            </a:r>
            <a:r>
              <a:rPr lang="en-US" sz="1400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Kevin </a:t>
            </a:r>
            <a:r>
              <a:rPr lang="en-US" sz="1400" dirty="0" smtClean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Morgan</a:t>
            </a:r>
            <a:r>
              <a:rPr lang="ru-RU" sz="1400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1400" dirty="0" smtClean="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eaLnBrk="1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rgbClr val="00448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Отдел обработки заявок</a:t>
            </a:r>
            <a:r>
              <a:rPr lang="en-US" sz="1400" b="1" dirty="0" smtClean="0">
                <a:solidFill>
                  <a:srgbClr val="00448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sz="1400" dirty="0" smtClean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Эми </a:t>
            </a:r>
            <a:r>
              <a:rPr lang="ru-RU" sz="1400" dirty="0" err="1" smtClean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Корлисс</a:t>
            </a:r>
            <a:r>
              <a:rPr lang="ru-RU" sz="1400" dirty="0" smtClean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1400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Amie </a:t>
            </a:r>
            <a:r>
              <a:rPr lang="en-US" sz="1400" dirty="0" smtClean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Corliss</a:t>
            </a:r>
            <a:r>
              <a:rPr lang="ru-RU" sz="1400" dirty="0" smtClean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endParaRPr lang="en-US" sz="1400" dirty="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eaLnBrk="1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rgbClr val="00448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Телефон</a:t>
            </a:r>
            <a:r>
              <a:rPr lang="en-US" sz="1400" b="1" dirty="0" smtClean="0">
                <a:solidFill>
                  <a:srgbClr val="00448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1400" b="1" spc="-205" dirty="0" smtClean="0">
                <a:solidFill>
                  <a:srgbClr val="00448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400" dirty="0">
              <a:solidFill>
                <a:srgbClr val="00448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3500" indent="393700" eaLnBrk="1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ru-RU" sz="1400" b="1" spc="-75" dirty="0" smtClean="0">
                <a:solidFill>
                  <a:srgbClr val="00448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Номер для бесплатного звонка</a:t>
            </a:r>
            <a:r>
              <a:rPr lang="en-US" sz="1400" b="1" dirty="0" smtClean="0">
                <a:solidFill>
                  <a:srgbClr val="00448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400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888.830.9455 </a:t>
            </a:r>
          </a:p>
          <a:p>
            <a:pPr marL="63500" indent="393700" eaLnBrk="1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(24 </a:t>
            </a:r>
            <a:r>
              <a:rPr lang="ru-RU" sz="1400" dirty="0" smtClean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часа в сутки</a:t>
            </a:r>
            <a:r>
              <a:rPr lang="en-US" sz="1400" dirty="0" smtClean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400" dirty="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3500" indent="393700" eaLnBrk="1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rgbClr val="00448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Номер офиса</a:t>
            </a:r>
            <a:r>
              <a:rPr lang="en-US" sz="1400" b="1" dirty="0" smtClean="0">
                <a:solidFill>
                  <a:srgbClr val="00448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1400" spc="250" dirty="0" smtClean="0">
                <a:solidFill>
                  <a:srgbClr val="00448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603.363.4187 </a:t>
            </a:r>
            <a:endParaRPr lang="en-US" sz="1400" dirty="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400" dirty="0" smtClean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Пн. по Пт. с </a:t>
            </a:r>
            <a:r>
              <a:rPr lang="en-US" sz="1400" dirty="0" smtClean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9:00</a:t>
            </a:r>
            <a:r>
              <a:rPr lang="ru-RU" sz="1400" dirty="0" smtClean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до 16</a:t>
            </a:r>
            <a:r>
              <a:rPr lang="en-US" sz="1400" dirty="0" smtClean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:00</a:t>
            </a:r>
            <a:r>
              <a:rPr lang="ru-RU" sz="1400" dirty="0" smtClean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стандартного времени восточного побережья Австралии</a:t>
            </a:r>
            <a:r>
              <a:rPr lang="en-US" sz="1400" dirty="0" smtClean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400" dirty="0">
              <a:solidFill>
                <a:schemeClr val="accent2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ea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rgbClr val="00448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Факс</a:t>
            </a:r>
            <a:r>
              <a:rPr lang="en-US" sz="1400" b="1" dirty="0" smtClean="0">
                <a:solidFill>
                  <a:srgbClr val="00448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1400" dirty="0">
              <a:solidFill>
                <a:srgbClr val="00448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1-603-363-8446</a:t>
            </a:r>
          </a:p>
          <a:p>
            <a:pPr indent="457200" ea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3" name="Rectangle 2"/>
          <p:cNvSpPr/>
          <p:nvPr/>
        </p:nvSpPr>
        <p:spPr>
          <a:xfrm>
            <a:off x="4117975" y="3148013"/>
            <a:ext cx="5167313" cy="3262312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7200"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spc="-90" dirty="0" smtClean="0">
                <a:solidFill>
                  <a:srgbClr val="00448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Вебсайт</a:t>
            </a:r>
            <a:r>
              <a:rPr lang="en-US" sz="1400" b="1" dirty="0" smtClean="0">
                <a:solidFill>
                  <a:srgbClr val="00448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n-US" sz="1400" dirty="0">
              <a:solidFill>
                <a:srgbClr val="00448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u="sng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ww</a:t>
            </a:r>
            <a:r>
              <a:rPr lang="en-US" sz="1400" u="sng" spc="-70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w</a:t>
            </a:r>
            <a:r>
              <a:rPr lang="en-US" sz="1400" u="sng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.geovisions.o</a:t>
            </a:r>
            <a:r>
              <a:rPr lang="en-US" sz="1400" u="sng" spc="-20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r</a:t>
            </a:r>
            <a:r>
              <a:rPr lang="en-US" sz="1400" u="sng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g</a:t>
            </a:r>
            <a:r>
              <a:rPr lang="en-US" sz="1400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 </a:t>
            </a:r>
            <a:endParaRPr lang="en-US" sz="1400" dirty="0">
              <a:solidFill>
                <a:srgbClr val="1F497D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u="sng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ww</a:t>
            </a:r>
            <a:r>
              <a:rPr lang="en-US" sz="1400" u="sng" spc="-70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w</a:t>
            </a:r>
            <a:r>
              <a:rPr lang="en-US" sz="1400" u="sng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.mygeovisions.o</a:t>
            </a:r>
            <a:r>
              <a:rPr lang="en-US" sz="1400" u="sng" spc="-20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r</a:t>
            </a:r>
            <a:r>
              <a:rPr lang="en-US" sz="1400" u="sng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g</a:t>
            </a:r>
            <a:endParaRPr lang="en-US" sz="1400" dirty="0">
              <a:solidFill>
                <a:srgbClr val="1F497D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indent="457200"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rgbClr val="00448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ru-RU" sz="1400" b="1" dirty="0" smtClean="0">
                <a:solidFill>
                  <a:srgbClr val="00448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1400" b="1" dirty="0" smtClean="0">
                <a:solidFill>
                  <a:srgbClr val="00448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mail</a:t>
            </a:r>
            <a:r>
              <a:rPr lang="en-US" sz="1400" b="1" dirty="0">
                <a:solidFill>
                  <a:srgbClr val="00448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indent="457200"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visions@geovisions.org</a:t>
            </a:r>
            <a:endParaRPr lang="en-US" sz="1400" dirty="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ea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b="1" dirty="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rgbClr val="00448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Почта</a:t>
            </a:r>
            <a:r>
              <a:rPr lang="en-US" sz="1400" b="1" dirty="0" smtClean="0">
                <a:solidFill>
                  <a:srgbClr val="00448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1400" dirty="0">
              <a:solidFill>
                <a:srgbClr val="00448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Компания «</a:t>
            </a:r>
            <a:r>
              <a:rPr lang="en-US" sz="1400" dirty="0" smtClean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GeoVisions</a:t>
            </a:r>
            <a:r>
              <a:rPr lang="ru-RU" sz="1400" dirty="0" smtClean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r>
              <a:rPr lang="en-US" sz="1400" dirty="0" smtClean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400" dirty="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3500" indent="393700" eaLnBrk="1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п/я</a:t>
            </a:r>
            <a:r>
              <a:rPr lang="en-US" sz="1400" spc="-20" dirty="0" smtClean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167</a:t>
            </a:r>
            <a:endParaRPr lang="en-US" sz="1400" dirty="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3500" indent="393700" eaLnBrk="1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г.Честерфилд</a:t>
            </a:r>
            <a:r>
              <a:rPr lang="en-US" sz="1400" dirty="0" smtClean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400" spc="-45" dirty="0" smtClean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 03443</a:t>
            </a:r>
            <a:endParaRPr lang="en-US" sz="1400" dirty="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400" dirty="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ea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>
              <a:solidFill>
                <a:srgbClr val="1F497D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15365" name="Picture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7388" y="1785938"/>
            <a:ext cx="2162175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5838" y="1511300"/>
            <a:ext cx="2247900" cy="149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 txBox="1">
            <a:spLocks noChangeArrowheads="1"/>
          </p:cNvSpPr>
          <p:nvPr/>
        </p:nvSpPr>
        <p:spPr bwMode="auto">
          <a:xfrm>
            <a:off x="533400" y="349250"/>
            <a:ext cx="6348413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en-US" sz="4000" b="1" dirty="0" smtClean="0">
                <a:solidFill>
                  <a:srgbClr val="00448F"/>
                </a:solidFill>
                <a:latin typeface="Calibri" panose="020F0502020204030204" pitchFamily="34" charset="0"/>
              </a:rPr>
              <a:t>Компания «</a:t>
            </a:r>
            <a:r>
              <a:rPr lang="en-US" altLang="en-US" sz="4000" b="1" dirty="0" smtClean="0">
                <a:solidFill>
                  <a:srgbClr val="00448F"/>
                </a:solidFill>
                <a:latin typeface="Calibri" panose="020F0502020204030204" pitchFamily="34" charset="0"/>
              </a:rPr>
              <a:t>GeoVisions</a:t>
            </a:r>
            <a:r>
              <a:rPr lang="ru-RU" altLang="en-US" sz="4000" b="1" dirty="0" smtClean="0">
                <a:solidFill>
                  <a:srgbClr val="00448F"/>
                </a:solidFill>
                <a:latin typeface="Calibri" panose="020F0502020204030204" pitchFamily="34" charset="0"/>
              </a:rPr>
              <a:t>»</a:t>
            </a:r>
            <a:r>
              <a:rPr lang="en-US" altLang="en-US" sz="4000" b="1" dirty="0" smtClean="0">
                <a:solidFill>
                  <a:srgbClr val="00448F"/>
                </a:solidFill>
                <a:latin typeface="Calibri" panose="020F0502020204030204" pitchFamily="34" charset="0"/>
              </a:rPr>
              <a:t> </a:t>
            </a:r>
            <a:r>
              <a:rPr lang="ru-RU" altLang="en-US" sz="4000" b="1" dirty="0" smtClean="0">
                <a:solidFill>
                  <a:srgbClr val="00448F"/>
                </a:solidFill>
                <a:latin typeface="Calibri" panose="020F0502020204030204" pitchFamily="34" charset="0"/>
              </a:rPr>
              <a:t>указывается Госдепартаментом США</a:t>
            </a:r>
            <a:endParaRPr lang="en-US" altLang="en-US" sz="4000" b="1" dirty="0">
              <a:solidFill>
                <a:srgbClr val="00448F"/>
              </a:solidFill>
              <a:latin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3400" y="2438400"/>
            <a:ext cx="6577013" cy="3585597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7200" algn="ctr" eaLnBrk="1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чрезвычайном случае</a:t>
            </a:r>
            <a:r>
              <a:rPr lang="en-US" sz="2800" b="1" dirty="0" smtClean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sz="2800" b="1" dirty="0" smtClean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свяжитесь с компанией «</a:t>
            </a:r>
            <a:r>
              <a:rPr lang="en-US" sz="2800" b="1" dirty="0" smtClean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GeoVisions</a:t>
            </a:r>
            <a:r>
              <a:rPr lang="ru-RU" sz="2800" b="1" dirty="0" smtClean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r>
              <a:rPr lang="en-US" sz="2800" b="1" dirty="0" smtClean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endParaRPr lang="en-US" sz="2800" dirty="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eaLnBrk="1" hangingPunct="1">
              <a:spcBef>
                <a:spcPts val="600"/>
              </a:spcBef>
              <a:spcAft>
                <a:spcPts val="0"/>
              </a:spcAft>
              <a:defRPr/>
            </a:pPr>
            <a:endParaRPr lang="en-US" sz="1400" b="1" dirty="0">
              <a:solidFill>
                <a:srgbClr val="00448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ctr" eaLnBrk="1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ru-RU" sz="1800" b="1" dirty="0" smtClean="0">
                <a:solidFill>
                  <a:srgbClr val="00448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Контактная информация в случае экстренной ситуации по программе обмена посетителями</a:t>
            </a:r>
            <a:r>
              <a:rPr lang="en-US" sz="1800" b="1" dirty="0" smtClean="0">
                <a:solidFill>
                  <a:srgbClr val="00448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1800" b="1" dirty="0">
              <a:solidFill>
                <a:srgbClr val="00448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ctr" eaLnBrk="1" hangingPunct="1">
              <a:spcBef>
                <a:spcPts val="600"/>
              </a:spcBef>
              <a:spcAft>
                <a:spcPts val="0"/>
              </a:spcAft>
              <a:defRPr/>
            </a:pPr>
            <a:endParaRPr lang="en-US" sz="1800" b="1" dirty="0">
              <a:solidFill>
                <a:srgbClr val="00448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ctr" eaLnBrk="1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rgbClr val="00448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Линия экстренной связи Госдепартамента</a:t>
            </a:r>
            <a:r>
              <a:rPr lang="en-US" sz="1400" b="1" dirty="0" smtClean="0">
                <a:solidFill>
                  <a:srgbClr val="00448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1400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1.866.283.9090</a:t>
            </a:r>
          </a:p>
          <a:p>
            <a:pPr marL="63500" indent="393700" algn="ctr" eaLnBrk="1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ru-RU" sz="1400" b="1" spc="-75" dirty="0" smtClean="0">
                <a:solidFill>
                  <a:srgbClr val="00448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Национальный центр ресурсов отслеживания людей</a:t>
            </a:r>
            <a:r>
              <a:rPr lang="en-US" sz="1400" b="1" dirty="0" smtClean="0">
                <a:solidFill>
                  <a:srgbClr val="00448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400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1.888.373.7888</a:t>
            </a:r>
          </a:p>
          <a:p>
            <a:pPr marL="63500" indent="393700" algn="ctr" eaLnBrk="1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rgbClr val="00448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Электронная почта Госдепартамента</a:t>
            </a:r>
            <a:r>
              <a:rPr lang="en-US" sz="1400" b="1" dirty="0" smtClean="0">
                <a:solidFill>
                  <a:srgbClr val="00448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1400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JVISAS@STATE.GOV</a:t>
            </a:r>
          </a:p>
          <a:p>
            <a:pPr marL="63500" indent="393700" algn="ctr" eaLnBrk="1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rgbClr val="00448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Веб-сайт программы по обмену посетителями</a:t>
            </a:r>
            <a:r>
              <a:rPr lang="en-US" sz="1400" b="1" dirty="0" smtClean="0">
                <a:solidFill>
                  <a:srgbClr val="00448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1400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J1VISA.STATE.GOV</a:t>
            </a:r>
          </a:p>
          <a:p>
            <a:pPr indent="457200"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/>
          <p:cNvSpPr>
            <a:spLocks noGrp="1" noChangeArrowheads="1"/>
          </p:cNvSpPr>
          <p:nvPr>
            <p:ph type="title"/>
          </p:nvPr>
        </p:nvSpPr>
        <p:spPr>
          <a:xfrm>
            <a:off x="649288" y="533400"/>
            <a:ext cx="6346825" cy="1320800"/>
          </a:xfrm>
        </p:spPr>
        <p:txBody>
          <a:bodyPr/>
          <a:lstStyle/>
          <a:p>
            <a:pPr eaLnBrk="1" hangingPunct="1"/>
            <a:r>
              <a:rPr lang="ru-RU" altLang="en-US" sz="4400" b="1" dirty="0" smtClean="0">
                <a:latin typeface="Calibri" panose="020F0502020204030204" pitchFamily="34" charset="0"/>
                <a:ea typeface="ＭＳ Ｐゴシック" panose="020B0600070205080204" pitchFamily="34" charset="-128"/>
              </a:rPr>
              <a:t>Ваши обязательства</a:t>
            </a:r>
            <a:endParaRPr lang="en-US" altLang="en-US" sz="4400" b="1" dirty="0" smtClean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9699" name="Rectangle 5"/>
          <p:cNvSpPr>
            <a:spLocks noGrp="1" noChangeArrowheads="1"/>
          </p:cNvSpPr>
          <p:nvPr>
            <p:ph idx="1"/>
          </p:nvPr>
        </p:nvSpPr>
        <p:spPr>
          <a:xfrm>
            <a:off x="649288" y="1371600"/>
            <a:ext cx="6334125" cy="5076825"/>
          </a:xfrm>
        </p:spPr>
        <p:txBody>
          <a:bodyPr rtlCol="0">
            <a:normAutofit fontScale="55000" lnSpcReduction="20000"/>
          </a:bodyPr>
          <a:lstStyle/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ru-RU" altLang="en-US" sz="26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Прийти к Вашему </a:t>
            </a:r>
            <a:r>
              <a:rPr lang="ru-RU" altLang="en-US" sz="2600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назначенному работодателю </a:t>
            </a:r>
            <a:r>
              <a:rPr lang="ru-RU" altLang="en-US" sz="26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вовремя и </a:t>
            </a:r>
            <a:r>
              <a:rPr lang="ru-RU" altLang="en-US" sz="2600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остаться</a:t>
            </a:r>
            <a:r>
              <a:rPr lang="ru-RU" altLang="en-US" sz="26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у него до </a:t>
            </a:r>
            <a:r>
              <a:rPr lang="ru-RU" altLang="en-US" sz="2600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конца даты</a:t>
            </a:r>
            <a:r>
              <a:rPr lang="ru-RU" altLang="en-US" sz="26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 Вашего предложения по работе.</a:t>
            </a:r>
            <a:endParaRPr lang="en-US" altLang="en-US" sz="2600" dirty="0" smtClean="0">
              <a:solidFill>
                <a:srgbClr val="00448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ru-RU" altLang="en-US" sz="26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Исследовать область Вашей  работы и работу, которую Вы будите выполнять. </a:t>
            </a:r>
            <a:endParaRPr lang="en-US" altLang="en-US" sz="2600" dirty="0" smtClean="0">
              <a:solidFill>
                <a:srgbClr val="00448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ru-RU" altLang="en-US" sz="2600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Регистрация по прибытию</a:t>
            </a:r>
            <a:r>
              <a:rPr lang="en-US" altLang="en-US" sz="2600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: </a:t>
            </a:r>
            <a:r>
              <a:rPr lang="ru-RU" altLang="en-US" sz="26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Регистрация в компании «</a:t>
            </a:r>
            <a:r>
              <a:rPr lang="en-US" altLang="en-US" sz="26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GeoVisions</a:t>
            </a:r>
            <a:r>
              <a:rPr lang="ru-RU" altLang="en-US" sz="26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» в течение 3 дней после Вашего прибытия.</a:t>
            </a:r>
            <a:endParaRPr lang="en-US" altLang="en-US" sz="2600" dirty="0" smtClean="0">
              <a:solidFill>
                <a:srgbClr val="00448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ru-RU" altLang="en-US" sz="2600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Ежемесячная регистрация</a:t>
            </a:r>
            <a:r>
              <a:rPr lang="en-US" altLang="en-US" sz="2600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: </a:t>
            </a:r>
            <a:r>
              <a:rPr lang="ru-RU" altLang="en-US" sz="26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Проводить ежемесячный обзор</a:t>
            </a:r>
            <a:r>
              <a:rPr lang="en-US" altLang="en-US" sz="26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</a:t>
            </a:r>
            <a:r>
              <a:rPr lang="ru-RU" altLang="en-US" sz="2600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каждый месяц</a:t>
            </a:r>
            <a:r>
              <a:rPr lang="en-US" altLang="en-US" sz="2600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</a:t>
            </a:r>
            <a:r>
              <a:rPr lang="ru-RU" altLang="en-US" sz="26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в промежутке между </a:t>
            </a:r>
            <a:r>
              <a:rPr lang="en-US" altLang="en-US" sz="26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10</a:t>
            </a:r>
            <a:r>
              <a:rPr lang="ru-RU" altLang="en-US" sz="26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-м и 1</a:t>
            </a:r>
            <a:r>
              <a:rPr lang="en-US" altLang="en-US" sz="26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5</a:t>
            </a:r>
            <a:r>
              <a:rPr lang="ru-RU" altLang="en-US" sz="26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-м числом.</a:t>
            </a:r>
            <a:endParaRPr lang="en-US" altLang="en-US" sz="2600" baseline="30000" dirty="0" smtClean="0">
              <a:solidFill>
                <a:srgbClr val="00448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ru-RU" altLang="en-US" sz="26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Связываться с компанией «</a:t>
            </a:r>
            <a:r>
              <a:rPr lang="en-US" altLang="en-US" sz="2600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GeoVisions</a:t>
            </a:r>
            <a:r>
              <a:rPr lang="ru-RU" altLang="en-US" sz="2600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» </a:t>
            </a:r>
            <a:r>
              <a:rPr lang="ru-RU" altLang="en-US" sz="26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в случае возникновения проблем.</a:t>
            </a:r>
            <a:endParaRPr lang="en-US" altLang="en-US" sz="2600" dirty="0" smtClean="0">
              <a:solidFill>
                <a:srgbClr val="00448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ru-RU" sz="2600" dirty="0" smtClean="0">
                <a:solidFill>
                  <a:srgbClr val="00448F"/>
                </a:solidFill>
                <a:latin typeface="Calibri" panose="020F0502020204030204" pitchFamily="34" charset="0"/>
              </a:rPr>
              <a:t>Незамедлительно уведомлять компанию «</a:t>
            </a:r>
            <a:r>
              <a:rPr lang="en-US" sz="2600" dirty="0" smtClean="0">
                <a:solidFill>
                  <a:srgbClr val="00448F"/>
                </a:solidFill>
                <a:latin typeface="Calibri" panose="020F0502020204030204" pitchFamily="34" charset="0"/>
              </a:rPr>
              <a:t>GeoVisions</a:t>
            </a:r>
            <a:r>
              <a:rPr lang="ru-RU" sz="2600" dirty="0" smtClean="0">
                <a:solidFill>
                  <a:srgbClr val="00448F"/>
                </a:solidFill>
                <a:latin typeface="Calibri" panose="020F0502020204030204" pitchFamily="34" charset="0"/>
              </a:rPr>
              <a:t>», если Вы </a:t>
            </a:r>
            <a:r>
              <a:rPr lang="ru-RU" sz="2600" b="1" dirty="0" smtClean="0">
                <a:solidFill>
                  <a:srgbClr val="00448F"/>
                </a:solidFill>
                <a:latin typeface="Calibri" panose="020F0502020204030204" pitchFamily="34" charset="0"/>
              </a:rPr>
              <a:t>уволитесь с работы</a:t>
            </a:r>
            <a:r>
              <a:rPr lang="en-US" sz="2600" b="1" dirty="0" smtClean="0">
                <a:solidFill>
                  <a:srgbClr val="00448F"/>
                </a:solidFill>
                <a:latin typeface="Calibri" panose="020F0502020204030204" pitchFamily="34" charset="0"/>
              </a:rPr>
              <a:t>,</a:t>
            </a:r>
            <a:r>
              <a:rPr lang="ru-RU" sz="2600" b="1" dirty="0" smtClean="0">
                <a:solidFill>
                  <a:srgbClr val="00448F"/>
                </a:solidFill>
                <a:latin typeface="Calibri" panose="020F0502020204030204" pitchFamily="34" charset="0"/>
              </a:rPr>
              <a:t> или измените место работы</a:t>
            </a:r>
            <a:r>
              <a:rPr lang="en-US" sz="2600" b="1" dirty="0" smtClean="0">
                <a:solidFill>
                  <a:srgbClr val="00448F"/>
                </a:solidFill>
                <a:latin typeface="Calibri" panose="020F0502020204030204" pitchFamily="34" charset="0"/>
              </a:rPr>
              <a:t>,</a:t>
            </a:r>
            <a:r>
              <a:rPr lang="ru-RU" sz="2600" b="1" dirty="0" smtClean="0">
                <a:solidFill>
                  <a:srgbClr val="00448F"/>
                </a:solidFill>
                <a:latin typeface="Calibri" panose="020F0502020204030204" pitchFamily="34" charset="0"/>
              </a:rPr>
              <a:t> или найдете новую работу.</a:t>
            </a: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ru-RU" sz="2600" dirty="0" smtClean="0">
                <a:solidFill>
                  <a:srgbClr val="00448F"/>
                </a:solidFill>
                <a:latin typeface="Calibri" panose="020F0502020204030204" pitchFamily="34" charset="0"/>
              </a:rPr>
              <a:t>Уведомлять компанию «</a:t>
            </a:r>
            <a:r>
              <a:rPr lang="en-US" sz="2600" dirty="0" smtClean="0">
                <a:solidFill>
                  <a:srgbClr val="00448F"/>
                </a:solidFill>
                <a:latin typeface="Calibri" panose="020F0502020204030204" pitchFamily="34" charset="0"/>
              </a:rPr>
              <a:t>GeoVisions</a:t>
            </a:r>
            <a:r>
              <a:rPr lang="ru-RU" sz="2600" dirty="0" smtClean="0">
                <a:solidFill>
                  <a:srgbClr val="00448F"/>
                </a:solidFill>
                <a:latin typeface="Calibri" panose="020F0502020204030204" pitchFamily="34" charset="0"/>
              </a:rPr>
              <a:t>» и заполнять и предоставлять форму о предложении о работе, если Вы захотите работать </a:t>
            </a:r>
            <a:r>
              <a:rPr lang="ru-RU" sz="2600" b="1" dirty="0" smtClean="0">
                <a:solidFill>
                  <a:srgbClr val="00448F"/>
                </a:solidFill>
                <a:latin typeface="Calibri" panose="020F0502020204030204" pitchFamily="34" charset="0"/>
              </a:rPr>
              <a:t>на второй работе.</a:t>
            </a:r>
            <a:endParaRPr lang="en-US" sz="2600" b="1" dirty="0">
              <a:solidFill>
                <a:srgbClr val="00448F"/>
              </a:solidFill>
              <a:latin typeface="Calibri" panose="020F0502020204030204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ru-RU" sz="2600" dirty="0" smtClean="0">
                <a:solidFill>
                  <a:srgbClr val="00448F"/>
                </a:solidFill>
                <a:latin typeface="Calibri" panose="020F0502020204030204" pitchFamily="34" charset="0"/>
              </a:rPr>
              <a:t>Участвовать в </a:t>
            </a:r>
            <a:r>
              <a:rPr lang="ru-RU" sz="2600" b="1" dirty="0" smtClean="0">
                <a:solidFill>
                  <a:srgbClr val="00448F"/>
                </a:solidFill>
                <a:latin typeface="Calibri" panose="020F0502020204030204" pitchFamily="34" charset="0"/>
              </a:rPr>
              <a:t>культурных мероприятиях </a:t>
            </a:r>
            <a:r>
              <a:rPr lang="ru-RU" sz="2600" dirty="0" smtClean="0">
                <a:solidFill>
                  <a:srgbClr val="00448F"/>
                </a:solidFill>
                <a:latin typeface="Calibri" panose="020F0502020204030204" pitchFamily="34" charset="0"/>
              </a:rPr>
              <a:t>во время пребывания в США.</a:t>
            </a:r>
            <a:endParaRPr lang="en-US" sz="2600" dirty="0">
              <a:solidFill>
                <a:srgbClr val="00448F"/>
              </a:solidFill>
              <a:latin typeface="Calibri" panose="020F0502020204030204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ru-RU" altLang="en-US" sz="26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Уведомлять компанию «</a:t>
            </a:r>
            <a:r>
              <a:rPr lang="en-US" altLang="en-US" sz="26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GeoVisions</a:t>
            </a:r>
            <a:r>
              <a:rPr lang="ru-RU" altLang="en-US" sz="26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», если у Вас будет новый адрес </a:t>
            </a:r>
            <a:r>
              <a:rPr lang="ru-RU" altLang="en-US" sz="2600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проживания</a:t>
            </a:r>
            <a:r>
              <a:rPr lang="en-US" altLang="en-US" sz="2600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, </a:t>
            </a:r>
            <a:r>
              <a:rPr lang="ru-RU" altLang="en-US" sz="2600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адрес электронной почты или номер телефона </a:t>
            </a:r>
            <a:r>
              <a:rPr lang="ru-RU" altLang="en-US" sz="26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в течение 3х дней.</a:t>
            </a:r>
            <a:endParaRPr lang="en-US" altLang="en-US" sz="2600" dirty="0" smtClean="0">
              <a:solidFill>
                <a:srgbClr val="00448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ru-RU" altLang="en-US" sz="26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Всегда иметь при себе свою </a:t>
            </a:r>
            <a:r>
              <a:rPr lang="ru-RU" altLang="en-US" sz="2600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идентификационную карточку.</a:t>
            </a:r>
            <a:endParaRPr lang="en-US" altLang="en-US" sz="2600" b="1" dirty="0" smtClean="0">
              <a:solidFill>
                <a:srgbClr val="00448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ru-RU" altLang="en-US" sz="26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Соблюдать местные</a:t>
            </a:r>
            <a:r>
              <a:rPr lang="en-US" altLang="en-US" sz="26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,</a:t>
            </a:r>
            <a:r>
              <a:rPr lang="ru-RU" altLang="en-US" sz="26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государственные законы и законы США.</a:t>
            </a:r>
            <a:endParaRPr lang="en-US" altLang="en-US" sz="2600" dirty="0" smtClean="0">
              <a:solidFill>
                <a:srgbClr val="00448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ru-RU" altLang="en-US" sz="26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Прочитать Ваше руководство студента от компании «</a:t>
            </a:r>
            <a:r>
              <a:rPr lang="en-US" altLang="en-US" sz="26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GeoVisions</a:t>
            </a:r>
            <a:r>
              <a:rPr lang="ru-RU" altLang="en-US" sz="26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».</a:t>
            </a:r>
            <a:endParaRPr lang="en-US" altLang="en-US" sz="2600" dirty="0" smtClean="0">
              <a:solidFill>
                <a:srgbClr val="00448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endParaRPr lang="en-US" alt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endParaRPr lang="en-US" alt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en-US" sz="4000" b="1" dirty="0" smtClean="0">
                <a:latin typeface="Calibri" panose="020F0502020204030204" pitchFamily="34" charset="0"/>
                <a:ea typeface="ＭＳ Ｐゴシック" panose="020B0600070205080204" pitchFamily="34" charset="-128"/>
              </a:rPr>
              <a:t>Регистрация по прибытию</a:t>
            </a:r>
            <a:r>
              <a:rPr lang="en-US" altLang="en-US" sz="4800" b="1" dirty="0" smtClean="0">
                <a:latin typeface="Calibri" panose="020F0502020204030204" pitchFamily="34" charset="0"/>
                <a:ea typeface="ＭＳ Ｐゴシック" panose="020B0600070205080204" pitchFamily="34" charset="-128"/>
              </a:rPr>
              <a:t/>
            </a:r>
            <a:br>
              <a:rPr lang="en-US" altLang="en-US" sz="4800" b="1" dirty="0" smtClean="0">
                <a:latin typeface="Calibri" panose="020F0502020204030204" pitchFamily="34" charset="0"/>
                <a:ea typeface="ＭＳ Ｐゴシック" panose="020B0600070205080204" pitchFamily="34" charset="-128"/>
              </a:rPr>
            </a:br>
            <a:r>
              <a:rPr lang="ru-RU" altLang="en-US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это легко и важно</a:t>
            </a:r>
            <a:r>
              <a:rPr lang="en-US" altLang="en-US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! </a:t>
            </a:r>
            <a:endParaRPr lang="en-US" altLang="en-US" sz="4800" b="1" dirty="0" smtClean="0">
              <a:solidFill>
                <a:srgbClr val="00448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847725" y="2249488"/>
            <a:ext cx="6348413" cy="3883025"/>
          </a:xfrm>
        </p:spPr>
        <p:txBody>
          <a:bodyPr/>
          <a:lstStyle/>
          <a:p>
            <a:pPr eaLnBrk="1" hangingPunct="1"/>
            <a:r>
              <a:rPr lang="ru-RU" altLang="en-US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В течение трех дней после Вашего прибытия свяжитесь с компанией «</a:t>
            </a:r>
            <a:r>
              <a:rPr lang="en-US" altLang="en-US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GeoVisions</a:t>
            </a:r>
            <a:r>
              <a:rPr lang="ru-RU" altLang="en-US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» чтобы дать нам знать что Вы прибыли</a:t>
            </a:r>
            <a:r>
              <a:rPr lang="en-US" altLang="en-US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! </a:t>
            </a:r>
          </a:p>
          <a:p>
            <a:pPr eaLnBrk="1" hangingPunct="1"/>
            <a:r>
              <a:rPr lang="ru-RU" altLang="en-US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Зарегистрируйтесь </a:t>
            </a:r>
            <a:r>
              <a:rPr lang="ru-RU" altLang="en-US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по</a:t>
            </a:r>
            <a:r>
              <a:rPr lang="ru-RU" altLang="en-US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</a:t>
            </a:r>
            <a:r>
              <a:rPr lang="ru-RU" altLang="en-US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телефону</a:t>
            </a:r>
            <a:r>
              <a:rPr lang="en-US" altLang="en-US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,</a:t>
            </a:r>
            <a:r>
              <a:rPr lang="ru-RU" altLang="en-US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через веб-сайт</a:t>
            </a:r>
            <a:r>
              <a:rPr lang="en-US" altLang="en-US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,</a:t>
            </a:r>
            <a:r>
              <a:rPr lang="ru-RU" altLang="en-US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по факсу или электронной почте. </a:t>
            </a:r>
            <a:endParaRPr lang="en-US" altLang="en-US" b="1" dirty="0" smtClean="0">
              <a:solidFill>
                <a:srgbClr val="00448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ru-RU" altLang="en-US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Если Вы НЕ пройдете регистрацию</a:t>
            </a:r>
            <a:r>
              <a:rPr lang="en-US" altLang="en-US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– </a:t>
            </a:r>
            <a:r>
              <a:rPr lang="ru-RU" altLang="en-US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Вы не получите номер социального страхования</a:t>
            </a:r>
            <a:r>
              <a:rPr lang="ru-RU" altLang="en-US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и нарушите правила программы компании «</a:t>
            </a:r>
            <a:r>
              <a:rPr lang="en-US" altLang="en-US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GeoVisions</a:t>
            </a:r>
            <a:r>
              <a:rPr lang="ru-RU" altLang="en-US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»</a:t>
            </a:r>
            <a:endParaRPr lang="en-US" altLang="en-US" dirty="0" smtClean="0">
              <a:solidFill>
                <a:srgbClr val="00448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8436" name="TextBox 1"/>
          <p:cNvSpPr txBox="1">
            <a:spLocks noChangeArrowheads="1"/>
          </p:cNvSpPr>
          <p:nvPr/>
        </p:nvSpPr>
        <p:spPr bwMode="auto">
          <a:xfrm>
            <a:off x="351430" y="4191000"/>
            <a:ext cx="7061613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ru-RU" altLang="en-US" sz="4000" b="1" dirty="0" smtClean="0">
              <a:solidFill>
                <a:srgbClr val="00448F"/>
              </a:solidFill>
              <a:latin typeface="Calibri" panose="020F0502020204030204" pitchFamily="34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en-US" sz="3500" b="1" dirty="0" smtClean="0">
                <a:solidFill>
                  <a:srgbClr val="00448F"/>
                </a:solidFill>
                <a:latin typeface="Calibri" panose="020F0502020204030204" pitchFamily="34" charset="0"/>
              </a:rPr>
              <a:t>Самый легкий метод регистрации</a:t>
            </a:r>
            <a:r>
              <a:rPr lang="en-US" altLang="en-US" sz="3500" b="1" dirty="0" smtClean="0">
                <a:solidFill>
                  <a:srgbClr val="00448F"/>
                </a:solidFill>
                <a:latin typeface="Calibri" panose="020F0502020204030204" pitchFamily="34" charset="0"/>
              </a:rPr>
              <a:t>: </a:t>
            </a:r>
            <a:endParaRPr lang="en-US" altLang="en-US" sz="3500" b="1" dirty="0">
              <a:solidFill>
                <a:srgbClr val="00448F"/>
              </a:solidFill>
              <a:latin typeface="Calibri" panose="020F0502020204030204" pitchFamily="34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500" b="1" dirty="0">
                <a:solidFill>
                  <a:schemeClr val="accent1"/>
                </a:solidFill>
                <a:latin typeface="Calibri" panose="020F0502020204030204" pitchFamily="34" charset="0"/>
              </a:rPr>
              <a:t>www.gvsevis.org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Snapz Pro XScreenSnapz001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9144000" cy="662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5943600" y="4572000"/>
            <a:ext cx="2743200" cy="1295400"/>
          </a:xfrm>
          <a:prstGeom prst="ellips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srgbClr val="FFFFFF"/>
              </a:solidFill>
              <a:latin typeface="+mn-lt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10" name="Right Arrow 9"/>
          <p:cNvSpPr>
            <a:spLocks noChangeArrowheads="1"/>
          </p:cNvSpPr>
          <p:nvPr/>
        </p:nvSpPr>
        <p:spPr bwMode="auto">
          <a:xfrm rot="1599622">
            <a:off x="3492500" y="3943350"/>
            <a:ext cx="2503488" cy="879475"/>
          </a:xfrm>
          <a:prstGeom prst="rightArrow">
            <a:avLst>
              <a:gd name="adj1" fmla="val 50000"/>
              <a:gd name="adj2" fmla="val 49999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srgbClr val="FFFFFF"/>
              </a:solidFill>
              <a:latin typeface="+mn-lt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11" name="Left Arrow 10"/>
          <p:cNvSpPr>
            <a:spLocks noChangeArrowheads="1"/>
          </p:cNvSpPr>
          <p:nvPr/>
        </p:nvSpPr>
        <p:spPr bwMode="auto">
          <a:xfrm rot="1422457">
            <a:off x="2168525" y="322263"/>
            <a:ext cx="2505075" cy="695325"/>
          </a:xfrm>
          <a:prstGeom prst="leftArrow">
            <a:avLst>
              <a:gd name="adj1" fmla="val 50000"/>
              <a:gd name="adj2" fmla="val 50005"/>
            </a:avLst>
          </a:prstGeom>
          <a:solidFill>
            <a:srgbClr val="FF0000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srgbClr val="FFFFFF"/>
              </a:solidFill>
              <a:latin typeface="+mn-lt"/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Snapz Pro XScreenSnapz00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800" y="152400"/>
            <a:ext cx="7299325" cy="638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1371600" y="1295400"/>
            <a:ext cx="4343400" cy="4800600"/>
          </a:xfrm>
          <a:prstGeom prst="ellips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srgbClr val="FFFFFF"/>
              </a:solidFill>
              <a:latin typeface="+mn-lt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7" name="Left Arrow 6"/>
          <p:cNvSpPr>
            <a:spLocks noChangeArrowheads="1"/>
          </p:cNvSpPr>
          <p:nvPr/>
        </p:nvSpPr>
        <p:spPr bwMode="auto">
          <a:xfrm rot="-1481580">
            <a:off x="4330700" y="5502275"/>
            <a:ext cx="2506663" cy="484188"/>
          </a:xfrm>
          <a:prstGeom prst="leftArrow">
            <a:avLst>
              <a:gd name="adj1" fmla="val 50000"/>
              <a:gd name="adj2" fmla="val 49997"/>
            </a:avLst>
          </a:prstGeom>
          <a:solidFill>
            <a:srgbClr val="FF0000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srgbClr val="FFFFFF"/>
              </a:solidFill>
              <a:latin typeface="+mn-lt"/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en-US" b="1" dirty="0" smtClean="0">
                <a:latin typeface="Calibri" panose="020F0502020204030204" pitchFamily="34" charset="0"/>
                <a:ea typeface="ＭＳ Ｐゴシック" panose="020B0600070205080204" pitchFamily="34" charset="-128"/>
              </a:rPr>
              <a:t>Понимание и применение Вашего номера социального страхования</a:t>
            </a:r>
            <a:endParaRPr lang="en-US" altLang="en-US" b="1" dirty="0" smtClean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6083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2438400"/>
            <a:ext cx="2743200" cy="3603625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 3" charset="2"/>
              <a:buChar char=""/>
              <a:defRPr/>
            </a:pPr>
            <a:r>
              <a:rPr lang="ru-RU" altLang="en-US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Спустя </a:t>
            </a:r>
            <a:r>
              <a:rPr lang="en-US" altLang="en-US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10 </a:t>
            </a:r>
            <a:r>
              <a:rPr lang="ru-RU" altLang="en-US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дней </a:t>
            </a:r>
            <a:r>
              <a:rPr lang="ru-RU" altLang="en-US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ПОСЛЕ</a:t>
            </a:r>
            <a:r>
              <a:rPr lang="ru-RU" altLang="en-US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Вашей регистрации</a:t>
            </a:r>
            <a:r>
              <a:rPr lang="en-US" altLang="en-US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,</a:t>
            </a:r>
            <a:r>
              <a:rPr lang="ru-RU" altLang="en-US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Вы можете обратиться за социальным страхованием </a:t>
            </a:r>
            <a:endParaRPr lang="en-US" altLang="en-US" dirty="0" smtClean="0">
              <a:solidFill>
                <a:srgbClr val="00448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 3" charset="2"/>
              <a:buChar char=""/>
              <a:defRPr/>
            </a:pPr>
            <a:r>
              <a:rPr lang="ru-RU" altLang="en-US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Социальное страхование проверяет Вашу запись в компьютере</a:t>
            </a:r>
            <a:r>
              <a:rPr lang="en-US" altLang="en-US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,</a:t>
            </a:r>
            <a:r>
              <a:rPr lang="ru-RU" altLang="en-US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и подтверждает Вас</a:t>
            </a:r>
            <a:endParaRPr lang="en-US" altLang="en-US" dirty="0" smtClean="0">
              <a:solidFill>
                <a:srgbClr val="00448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 3" charset="2"/>
              <a:buChar char=""/>
              <a:defRPr/>
            </a:pPr>
            <a:r>
              <a:rPr lang="ru-RU" altLang="en-US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Через две-четыре недели</a:t>
            </a:r>
            <a:r>
              <a:rPr lang="ru-RU" altLang="en-US" dirty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</a:t>
            </a:r>
            <a:r>
              <a:rPr lang="ru-RU" altLang="en-US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Вам необходимо получить Вашу карточку социального страхования</a:t>
            </a:r>
            <a:endParaRPr lang="en-US" alt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21508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83013" y="3048000"/>
            <a:ext cx="3354387" cy="198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6348413" cy="1320800"/>
          </a:xfrm>
        </p:spPr>
        <p:txBody>
          <a:bodyPr/>
          <a:lstStyle/>
          <a:p>
            <a:pPr algn="ctr" eaLnBrk="1" hangingPunct="1"/>
            <a:r>
              <a:rPr lang="ru-RU" altLang="en-US" sz="2400" b="1" dirty="0" smtClean="0">
                <a:latin typeface="Calibri" panose="020F0502020204030204" pitchFamily="34" charset="0"/>
              </a:rPr>
              <a:t>Ежемесячная регистрация в компании «</a:t>
            </a:r>
            <a:r>
              <a:rPr lang="en-US" altLang="en-US" sz="2400" b="1" dirty="0" smtClean="0">
                <a:latin typeface="Calibri" panose="020F0502020204030204" pitchFamily="34" charset="0"/>
              </a:rPr>
              <a:t>GeoVisions</a:t>
            </a:r>
            <a:r>
              <a:rPr lang="ru-RU" altLang="en-US" sz="2400" b="1" dirty="0" smtClean="0">
                <a:latin typeface="Calibri" panose="020F0502020204030204" pitchFamily="34" charset="0"/>
              </a:rPr>
              <a:t>»</a:t>
            </a:r>
            <a:r>
              <a:rPr lang="en-US" altLang="en-US" sz="2400" b="1" dirty="0" smtClean="0">
                <a:latin typeface="Calibri" panose="020F0502020204030204" pitchFamily="34" charset="0"/>
              </a:rPr>
              <a:t/>
            </a:r>
            <a:br>
              <a:rPr lang="en-US" altLang="en-US" sz="2400" b="1" dirty="0" smtClean="0">
                <a:latin typeface="Calibri" panose="020F0502020204030204" pitchFamily="34" charset="0"/>
              </a:rPr>
            </a:br>
            <a:r>
              <a:rPr lang="ru-RU" altLang="en-US" sz="2400" b="1" dirty="0" smtClean="0">
                <a:solidFill>
                  <a:srgbClr val="00448F"/>
                </a:solidFill>
                <a:latin typeface="Calibri" panose="020F0502020204030204" pitchFamily="34" charset="0"/>
              </a:rPr>
              <a:t>Это требование программы</a:t>
            </a:r>
            <a:r>
              <a:rPr lang="en-US" altLang="en-US" sz="2400" b="1" dirty="0" smtClean="0">
                <a:solidFill>
                  <a:srgbClr val="00448F"/>
                </a:solidFill>
                <a:latin typeface="Calibri" panose="020F0502020204030204" pitchFamily="34" charset="0"/>
              </a:rPr>
              <a:t>! 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614363" y="4321175"/>
            <a:ext cx="6348412" cy="2514600"/>
          </a:xfrm>
        </p:spPr>
        <p:txBody>
          <a:bodyPr/>
          <a:lstStyle/>
          <a:p>
            <a:pPr lvl="1" eaLnBrk="1" hangingPunct="1"/>
            <a:endParaRPr lang="en-US" altLang="en-US" dirty="0" smtClean="0"/>
          </a:p>
          <a:p>
            <a:pPr lvl="1" eaLnBrk="1" hangingPunct="1"/>
            <a:r>
              <a:rPr lang="ru-RU" altLang="en-US" dirty="0" smtClean="0">
                <a:solidFill>
                  <a:srgbClr val="00448F"/>
                </a:solidFill>
                <a:latin typeface="Calibri" panose="020F0502020204030204" pitchFamily="34" charset="0"/>
              </a:rPr>
              <a:t>Каждый месяц в промежутке между </a:t>
            </a:r>
            <a:r>
              <a:rPr lang="en-US" altLang="en-US" dirty="0" smtClean="0">
                <a:solidFill>
                  <a:srgbClr val="00448F"/>
                </a:solidFill>
                <a:latin typeface="Calibri" panose="020F0502020204030204" pitchFamily="34" charset="0"/>
              </a:rPr>
              <a:t>10</a:t>
            </a:r>
            <a:r>
              <a:rPr lang="ru-RU" altLang="en-US" dirty="0" smtClean="0">
                <a:solidFill>
                  <a:srgbClr val="00448F"/>
                </a:solidFill>
                <a:latin typeface="Calibri" panose="020F0502020204030204" pitchFamily="34" charset="0"/>
              </a:rPr>
              <a:t>-м и </a:t>
            </a:r>
            <a:r>
              <a:rPr lang="en-US" altLang="en-US" dirty="0" smtClean="0">
                <a:solidFill>
                  <a:srgbClr val="00448F"/>
                </a:solidFill>
                <a:latin typeface="Calibri" panose="020F0502020204030204" pitchFamily="34" charset="0"/>
              </a:rPr>
              <a:t>15</a:t>
            </a:r>
            <a:r>
              <a:rPr lang="ru-RU" altLang="en-US" dirty="0" smtClean="0">
                <a:solidFill>
                  <a:srgbClr val="00448F"/>
                </a:solidFill>
                <a:latin typeface="Calibri" panose="020F0502020204030204" pitchFamily="34" charset="0"/>
              </a:rPr>
              <a:t>-м числом  Вам необходимо заходить на веб-сайт: </a:t>
            </a:r>
            <a:r>
              <a:rPr lang="en-US" altLang="en-US" u="sng" dirty="0" smtClean="0">
                <a:solidFill>
                  <a:srgbClr val="00448F"/>
                </a:solidFill>
                <a:latin typeface="Calibri" panose="020F0502020204030204" pitchFamily="34" charset="0"/>
              </a:rPr>
              <a:t>mygeovisions.org</a:t>
            </a:r>
            <a:r>
              <a:rPr lang="en-US" altLang="en-US" dirty="0" smtClean="0">
                <a:solidFill>
                  <a:srgbClr val="00448F"/>
                </a:solidFill>
                <a:latin typeface="Calibri" panose="020F0502020204030204" pitchFamily="34" charset="0"/>
              </a:rPr>
              <a:t> </a:t>
            </a:r>
            <a:r>
              <a:rPr lang="ru-RU" altLang="en-US" dirty="0" smtClean="0">
                <a:solidFill>
                  <a:srgbClr val="00448F"/>
                </a:solidFill>
                <a:latin typeface="Calibri" panose="020F0502020204030204" pitchFamily="34" charset="0"/>
              </a:rPr>
              <a:t>и заполнять краткий обзор о Вашей программе в США.  </a:t>
            </a:r>
            <a:endParaRPr lang="en-US" altLang="en-US" dirty="0" smtClean="0">
              <a:solidFill>
                <a:srgbClr val="00448F"/>
              </a:solidFill>
              <a:latin typeface="Calibri" panose="020F0502020204030204" pitchFamily="34" charset="0"/>
            </a:endParaRPr>
          </a:p>
          <a:p>
            <a:pPr lvl="1" eaLnBrk="1" hangingPunct="1"/>
            <a:r>
              <a:rPr lang="ru-RU" altLang="en-US" dirty="0" smtClean="0">
                <a:solidFill>
                  <a:srgbClr val="00448F"/>
                </a:solidFill>
                <a:latin typeface="Calibri" panose="020F0502020204030204" pitchFamily="34" charset="0"/>
              </a:rPr>
              <a:t>Компания «</a:t>
            </a:r>
            <a:r>
              <a:rPr lang="en-US" altLang="en-US" dirty="0" smtClean="0">
                <a:solidFill>
                  <a:srgbClr val="00448F"/>
                </a:solidFill>
                <a:latin typeface="Calibri" panose="020F0502020204030204" pitchFamily="34" charset="0"/>
              </a:rPr>
              <a:t>GeoVisions</a:t>
            </a:r>
            <a:r>
              <a:rPr lang="ru-RU" altLang="en-US" dirty="0" smtClean="0">
                <a:solidFill>
                  <a:srgbClr val="00448F"/>
                </a:solidFill>
                <a:latin typeface="Calibri" panose="020F0502020204030204" pitchFamily="34" charset="0"/>
              </a:rPr>
              <a:t>» направит Вам электронное сообщение о напоминании прохождения регистрации. </a:t>
            </a:r>
            <a:endParaRPr lang="en-US" altLang="en-US" dirty="0" smtClean="0">
              <a:solidFill>
                <a:srgbClr val="00448F"/>
              </a:solidFill>
              <a:latin typeface="Calibri" panose="020F0502020204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313" y="1600200"/>
            <a:ext cx="3062287" cy="3018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6096000" cy="1295400"/>
          </a:xfrm>
        </p:spPr>
        <p:txBody>
          <a:bodyPr/>
          <a:lstStyle/>
          <a:p>
            <a:pPr algn="ctr" eaLnBrk="1" hangingPunct="1"/>
            <a:r>
              <a:rPr lang="ru-RU" altLang="en-US" b="1" dirty="0" smtClean="0">
                <a:ea typeface="ＭＳ Ｐゴシック" panose="020B0600070205080204" pitchFamily="34" charset="-128"/>
              </a:rPr>
              <a:t>Вы в программе культурного обмена </a:t>
            </a:r>
            <a:r>
              <a:rPr lang="en-US" altLang="en-US" b="1" dirty="0" smtClean="0">
                <a:ea typeface="ＭＳ Ｐゴシック" panose="020B0600070205080204" pitchFamily="34" charset="-128"/>
              </a:rPr>
              <a:t>J1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600200"/>
            <a:ext cx="3886200" cy="4441825"/>
          </a:xfrm>
        </p:spPr>
        <p:txBody>
          <a:bodyPr/>
          <a:lstStyle/>
          <a:p>
            <a:pPr marL="342900" lvl="2" indent="-342900" eaLnBrk="1" hangingPunct="1">
              <a:defRPr/>
            </a:pPr>
            <a:r>
              <a:rPr lang="ru-RU" altLang="en-US" sz="15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Вы здесь для того, чтобы узнать больше о США.</a:t>
            </a:r>
            <a:endParaRPr lang="en-US" altLang="en-US" sz="1500" dirty="0" smtClean="0">
              <a:solidFill>
                <a:srgbClr val="00448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eaLnBrk="1" hangingPunct="1">
              <a:defRPr/>
            </a:pPr>
            <a:r>
              <a:rPr lang="ru-RU" altLang="en-US" sz="15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Программа работ/путешествий </a:t>
            </a:r>
            <a:r>
              <a:rPr lang="ru-RU" altLang="en-US" sz="1500" dirty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позволит </a:t>
            </a:r>
            <a:r>
              <a:rPr lang="ru-RU" altLang="en-US" sz="15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Вам работать</a:t>
            </a:r>
            <a:r>
              <a:rPr lang="en-US" altLang="en-US" sz="15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, </a:t>
            </a:r>
            <a:r>
              <a:rPr lang="ru-RU" altLang="en-US" sz="15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но это </a:t>
            </a:r>
            <a:r>
              <a:rPr lang="ru-RU" altLang="en-US" sz="1500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нерабочая программа</a:t>
            </a:r>
            <a:r>
              <a:rPr lang="ru-RU" altLang="en-US" sz="15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.</a:t>
            </a:r>
            <a:endParaRPr lang="en-US" altLang="en-US" sz="1500" b="1" dirty="0" smtClean="0">
              <a:solidFill>
                <a:srgbClr val="00448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eaLnBrk="1" hangingPunct="1">
              <a:defRPr/>
            </a:pPr>
            <a:r>
              <a:rPr lang="ru-RU" altLang="en-US" sz="15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Вы узнаете о Ваших:</a:t>
            </a:r>
            <a:endParaRPr lang="en-US" altLang="en-US" sz="1500" dirty="0" smtClean="0">
              <a:solidFill>
                <a:srgbClr val="00448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lvl="2" eaLnBrk="1" hangingPunct="1">
              <a:defRPr/>
            </a:pPr>
            <a:r>
              <a:rPr lang="ru-RU" altLang="en-US" sz="1500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Американских коллегах по работе</a:t>
            </a:r>
            <a:endParaRPr lang="en-US" altLang="en-US" sz="1500" b="1" dirty="0" smtClean="0">
              <a:solidFill>
                <a:srgbClr val="00448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lvl="2" eaLnBrk="1" hangingPunct="1">
              <a:defRPr/>
            </a:pPr>
            <a:r>
              <a:rPr lang="ru-RU" altLang="en-US" sz="1500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Менеджерах и супервайзерах</a:t>
            </a:r>
            <a:endParaRPr lang="en-US" altLang="en-US" sz="1500" b="1" dirty="0" smtClean="0">
              <a:solidFill>
                <a:srgbClr val="00448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lvl="2" eaLnBrk="1" hangingPunct="1">
              <a:defRPr/>
            </a:pPr>
            <a:r>
              <a:rPr lang="ru-RU" altLang="en-US" sz="1500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Потребителях </a:t>
            </a:r>
            <a:endParaRPr lang="en-US" altLang="en-US" sz="1500" b="1" dirty="0" smtClean="0">
              <a:solidFill>
                <a:srgbClr val="00448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lvl="2" eaLnBrk="1" hangingPunct="1">
              <a:defRPr/>
            </a:pPr>
            <a:r>
              <a:rPr lang="ru-RU" altLang="en-US" sz="1500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Новых друзьях, которых Вы встретите</a:t>
            </a:r>
            <a:endParaRPr lang="en-US" altLang="en-US" sz="1500" b="1" dirty="0" smtClean="0">
              <a:solidFill>
                <a:srgbClr val="00448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lvl="2" eaLnBrk="1" hangingPunct="1">
              <a:defRPr/>
            </a:pPr>
            <a:r>
              <a:rPr lang="ru-RU" altLang="en-US" sz="1500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Путешествии </a:t>
            </a:r>
            <a:endParaRPr lang="en-US" altLang="en-US" sz="1500" b="1" dirty="0">
              <a:solidFill>
                <a:srgbClr val="00448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eaLnBrk="1" hangingPunct="1">
              <a:defRPr/>
            </a:pPr>
            <a:r>
              <a:rPr lang="ru-RU" altLang="en-US" sz="15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Очень важно, чтобы Вы принимали участие в культурных мероприятиях и чтобы Вы </a:t>
            </a:r>
            <a:r>
              <a:rPr lang="ru-RU" altLang="en-US" sz="1500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РАССКАЗАЛИ НАМ О НИХ</a:t>
            </a:r>
            <a:r>
              <a:rPr lang="en-US" altLang="en-US" sz="1500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! </a:t>
            </a:r>
          </a:p>
        </p:txBody>
      </p:sp>
      <p:pic>
        <p:nvPicPr>
          <p:cNvPr id="23556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84688" y="2895600"/>
            <a:ext cx="2819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79425" y="438150"/>
            <a:ext cx="5768975" cy="1219200"/>
          </a:xfrm>
        </p:spPr>
        <p:txBody>
          <a:bodyPr/>
          <a:lstStyle/>
          <a:p>
            <a:pPr algn="ctr" eaLnBrk="1" hangingPunct="1"/>
            <a:r>
              <a:rPr lang="ru-RU" altLang="en-US" sz="4000" b="1" dirty="0" smtClean="0">
                <a:ea typeface="ＭＳ Ｐゴシック" panose="020B0600070205080204" pitchFamily="34" charset="-128"/>
              </a:rPr>
              <a:t>Культурные мероприятия</a:t>
            </a:r>
            <a:endParaRPr lang="en-US" altLang="en-US" sz="4000" b="1" dirty="0" smtClean="0">
              <a:solidFill>
                <a:srgbClr val="00448F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>
          <a:xfrm>
            <a:off x="4419600" y="1219200"/>
            <a:ext cx="2819400" cy="5029200"/>
          </a:xfrm>
        </p:spPr>
        <p:txBody>
          <a:bodyPr rtlCol="0">
            <a:normAutofit fontScale="77500" lnSpcReduction="20000"/>
          </a:bodyPr>
          <a:lstStyle/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endParaRPr lang="en-US" altLang="en-US" dirty="0" smtClean="0">
              <a:solidFill>
                <a:schemeClr val="tx1">
                  <a:lumMod val="75000"/>
                  <a:lumOff val="25000"/>
                </a:schemeClr>
              </a:solidFill>
              <a:ea typeface="ＭＳ Ｐゴシック" panose="020B0600070205080204" pitchFamily="34" charset="-128"/>
            </a:endParaRP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endParaRPr lang="en-US" altLang="en-US" dirty="0">
              <a:solidFill>
                <a:schemeClr val="tx1">
                  <a:lumMod val="75000"/>
                  <a:lumOff val="25000"/>
                </a:schemeClr>
              </a:solidFill>
              <a:ea typeface="ＭＳ Ｐゴシック" panose="020B0600070205080204" pitchFamily="34" charset="-128"/>
            </a:endParaRP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ru-RU" altLang="en-US" dirty="0" smtClean="0">
                <a:solidFill>
                  <a:srgbClr val="00448F"/>
                </a:solidFill>
                <a:ea typeface="ＭＳ Ｐゴシック" panose="020B0600070205080204" pitchFamily="34" charset="-128"/>
              </a:rPr>
              <a:t>Изучите Ваше сообщество в интернете до прибытия</a:t>
            </a:r>
            <a:r>
              <a:rPr lang="en-US" altLang="en-US" dirty="0" smtClean="0">
                <a:solidFill>
                  <a:srgbClr val="00448F"/>
                </a:solidFill>
                <a:ea typeface="ＭＳ Ｐゴシック" panose="020B0600070205080204" pitchFamily="34" charset="-128"/>
              </a:rPr>
              <a:t> – </a:t>
            </a:r>
            <a:r>
              <a:rPr lang="ru-RU" altLang="en-US" dirty="0" smtClean="0">
                <a:solidFill>
                  <a:srgbClr val="00448F"/>
                </a:solidFill>
                <a:ea typeface="ＭＳ Ｐゴシック" panose="020B0600070205080204" pitchFamily="34" charset="-128"/>
              </a:rPr>
              <a:t> составьте список дел</a:t>
            </a:r>
            <a:r>
              <a:rPr lang="en-US" altLang="en-US" dirty="0" smtClean="0">
                <a:solidFill>
                  <a:srgbClr val="00448F"/>
                </a:solidFill>
                <a:ea typeface="ＭＳ Ｐゴシック" panose="020B0600070205080204" pitchFamily="34" charset="-128"/>
              </a:rPr>
              <a:t>! </a:t>
            </a:r>
            <a:r>
              <a:rPr lang="ru-RU" altLang="en-US" dirty="0" smtClean="0">
                <a:solidFill>
                  <a:srgbClr val="00448F"/>
                </a:solidFill>
                <a:ea typeface="ＭＳ Ｐゴシック" panose="020B0600070205080204" pitchFamily="34" charset="-128"/>
              </a:rPr>
              <a:t> </a:t>
            </a:r>
            <a:endParaRPr lang="en-US" altLang="en-US" dirty="0">
              <a:solidFill>
                <a:srgbClr val="00448F"/>
              </a:solidFill>
              <a:ea typeface="ＭＳ Ｐゴシック" panose="020B0600070205080204" pitchFamily="34" charset="-128"/>
            </a:endParaRP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ru-RU" altLang="en-US" dirty="0" smtClean="0">
                <a:solidFill>
                  <a:srgbClr val="00448F"/>
                </a:solidFill>
                <a:ea typeface="ＭＳ Ｐゴシック" panose="020B0600070205080204" pitchFamily="34" charset="-128"/>
              </a:rPr>
              <a:t>Когда Вы пребудете в США</a:t>
            </a:r>
            <a:r>
              <a:rPr lang="en-US" altLang="en-US" dirty="0" smtClean="0">
                <a:solidFill>
                  <a:srgbClr val="00448F"/>
                </a:solidFill>
                <a:ea typeface="ＭＳ Ｐゴシック" panose="020B0600070205080204" pitchFamily="34" charset="-128"/>
              </a:rPr>
              <a:t>, </a:t>
            </a:r>
            <a:r>
              <a:rPr lang="ru-RU" altLang="en-US" dirty="0" smtClean="0">
                <a:solidFill>
                  <a:srgbClr val="00448F"/>
                </a:solidFill>
                <a:ea typeface="ＭＳ Ｐゴシック" panose="020B0600070205080204" pitchFamily="34" charset="-128"/>
              </a:rPr>
              <a:t>Ваш работодатель поможет Вам узнать о Вашем сообществе.</a:t>
            </a:r>
            <a:endParaRPr lang="en-US" altLang="en-US" dirty="0">
              <a:solidFill>
                <a:srgbClr val="00448F"/>
              </a:solidFill>
              <a:ea typeface="ＭＳ Ｐゴシック" panose="020B0600070205080204" pitchFamily="34" charset="-128"/>
            </a:endParaRP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ru-RU" altLang="en-US" dirty="0" smtClean="0">
                <a:solidFill>
                  <a:srgbClr val="00448F"/>
                </a:solidFill>
                <a:ea typeface="ＭＳ Ｐゴシック" panose="020B0600070205080204" pitchFamily="34" charset="-128"/>
              </a:rPr>
              <a:t>Сохраняйте то, чем Вы занимаетесь и изучаете и пишите об этом в Вашей ежемесячной регистрации.</a:t>
            </a:r>
            <a:r>
              <a:rPr lang="en-US" altLang="en-US" dirty="0" smtClean="0">
                <a:solidFill>
                  <a:srgbClr val="00448F"/>
                </a:solidFill>
                <a:ea typeface="ＭＳ Ｐゴシック" panose="020B0600070205080204" pitchFamily="34" charset="-128"/>
              </a:rPr>
              <a:t> </a:t>
            </a: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ru-RU" altLang="en-US" dirty="0" smtClean="0">
                <a:solidFill>
                  <a:srgbClr val="00448F"/>
                </a:solidFill>
                <a:ea typeface="ＭＳ Ｐゴシック" panose="020B0600070205080204" pitchFamily="34" charset="-128"/>
              </a:rPr>
              <a:t>Звоните нам, если Вам понадобиться совет о том, что делать. </a:t>
            </a:r>
            <a:endParaRPr lang="en-US" altLang="en-US" dirty="0" smtClean="0">
              <a:solidFill>
                <a:srgbClr val="00448F"/>
              </a:solidFill>
              <a:ea typeface="ＭＳ Ｐゴシック" panose="020B0600070205080204" pitchFamily="34" charset="-128"/>
            </a:endParaRP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ru-RU" altLang="en-US" dirty="0" smtClean="0">
                <a:solidFill>
                  <a:srgbClr val="00448F"/>
                </a:solidFill>
                <a:ea typeface="ＭＳ Ｐゴシック" panose="020B0600070205080204" pitchFamily="34" charset="-128"/>
              </a:rPr>
              <a:t>Читайте наши ежемесячные информационные рассылки и отвечайте на электронные сообщения незамедлительно. </a:t>
            </a:r>
            <a:endParaRPr lang="en-US" altLang="en-US" sz="2600" dirty="0" smtClean="0">
              <a:solidFill>
                <a:srgbClr val="00448F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24580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9425" y="2552700"/>
            <a:ext cx="394335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Rectangle 1"/>
          <p:cNvSpPr>
            <a:spLocks noChangeArrowheads="1"/>
          </p:cNvSpPr>
          <p:nvPr/>
        </p:nvSpPr>
        <p:spPr bwMode="auto">
          <a:xfrm>
            <a:off x="612775" y="1508125"/>
            <a:ext cx="323857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en-US" sz="3200" b="1" dirty="0" smtClean="0">
                <a:solidFill>
                  <a:srgbClr val="00448F"/>
                </a:solidFill>
                <a:latin typeface="Calibri" panose="020F0502020204030204" pitchFamily="34" charset="0"/>
              </a:rPr>
              <a:t>Блестящие идеи</a:t>
            </a:r>
            <a:r>
              <a:rPr lang="en-US" altLang="en-US" sz="3200" b="1" dirty="0" smtClean="0">
                <a:solidFill>
                  <a:srgbClr val="00448F"/>
                </a:solidFill>
                <a:latin typeface="Calibri" panose="020F0502020204030204" pitchFamily="34" charset="0"/>
              </a:rPr>
              <a:t>:</a:t>
            </a:r>
            <a:endParaRPr lang="en-US" altLang="en-US" sz="32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381000" y="1752600"/>
            <a:ext cx="7924800" cy="1981200"/>
          </a:xfrm>
        </p:spPr>
        <p:txBody>
          <a:bodyPr/>
          <a:lstStyle/>
          <a:p>
            <a:pPr algn="ctr" eaLnBrk="1" hangingPunct="1"/>
            <a:r>
              <a:rPr lang="ru-RU" altLang="en-US" sz="30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добро пожаловать в мир</a:t>
            </a:r>
            <a:r>
              <a:rPr lang="en-US" altLang="en-US" sz="30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</a:t>
            </a:r>
            <a:br>
              <a:rPr lang="en-US" altLang="en-US" sz="30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</a:br>
            <a:r>
              <a:rPr lang="ru-RU" altLang="en-US" sz="30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летних </a:t>
            </a:r>
            <a:r>
              <a:rPr lang="ru-RU" altLang="en-US" sz="3000" dirty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работ/путешествий </a:t>
            </a:r>
            <a:endParaRPr lang="en-US" altLang="en-US" sz="3000" b="1" dirty="0" smtClean="0">
              <a:solidFill>
                <a:srgbClr val="00448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7171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1175" y="2971800"/>
            <a:ext cx="3835400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3" descr="GV logo no line 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4825" y="533400"/>
            <a:ext cx="384175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-152400" y="431800"/>
            <a:ext cx="7315200" cy="1320800"/>
          </a:xfrm>
        </p:spPr>
        <p:txBody>
          <a:bodyPr/>
          <a:lstStyle/>
          <a:p>
            <a:pPr algn="ctr" eaLnBrk="1" hangingPunct="1"/>
            <a:r>
              <a:rPr lang="ru-RU" altLang="en-US" sz="5000" b="1" dirty="0" smtClean="0">
                <a:latin typeface="Calibri" panose="020F0502020204030204" pitchFamily="34" charset="0"/>
                <a:ea typeface="ＭＳ Ｐゴシック" panose="020B0600070205080204" pitchFamily="34" charset="-128"/>
              </a:rPr>
              <a:t>Я хочу встретить больше американцев</a:t>
            </a:r>
            <a:r>
              <a:rPr lang="en-US" altLang="en-US" sz="5000" b="1" dirty="0" smtClean="0">
                <a:latin typeface="Calibri" panose="020F0502020204030204" pitchFamily="34" charset="0"/>
                <a:ea typeface="ＭＳ Ｐゴシック" panose="020B0600070205080204" pitchFamily="34" charset="-128"/>
              </a:rPr>
              <a:t>!</a:t>
            </a:r>
            <a:br>
              <a:rPr lang="en-US" altLang="en-US" sz="5000" b="1" dirty="0" smtClean="0">
                <a:latin typeface="Calibri" panose="020F0502020204030204" pitchFamily="34" charset="0"/>
                <a:ea typeface="ＭＳ Ｐゴシック" panose="020B0600070205080204" pitchFamily="34" charset="-128"/>
              </a:rPr>
            </a:br>
            <a:endParaRPr lang="en-US" altLang="en-US" sz="5000" b="1" dirty="0" smtClean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4038600" y="2286000"/>
            <a:ext cx="3429000" cy="4953000"/>
          </a:xfrm>
        </p:spPr>
        <p:txBody>
          <a:bodyPr/>
          <a:lstStyle/>
          <a:p>
            <a:pPr lvl="1" eaLnBrk="1" hangingPunct="1"/>
            <a:r>
              <a:rPr lang="ru-RU" altLang="en-US" sz="14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Спрашивайте Ваших коллег по работе</a:t>
            </a:r>
            <a:endParaRPr lang="en-US" altLang="en-US" sz="1400" dirty="0" smtClean="0">
              <a:solidFill>
                <a:srgbClr val="00448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lvl="1" eaLnBrk="1" hangingPunct="1"/>
            <a:r>
              <a:rPr lang="ru-RU" altLang="en-US" sz="14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Спрашивайте Вашего работодателя</a:t>
            </a:r>
            <a:endParaRPr lang="en-US" altLang="en-US" sz="1400" dirty="0" smtClean="0">
              <a:solidFill>
                <a:srgbClr val="00448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lvl="1" eaLnBrk="1" hangingPunct="1"/>
            <a:r>
              <a:rPr lang="ru-RU" altLang="en-US" sz="14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Американцы могут быть неуверенными во время разговора с иностранцами. </a:t>
            </a:r>
            <a:endParaRPr lang="en-US" altLang="en-US" sz="1400" dirty="0" smtClean="0">
              <a:solidFill>
                <a:srgbClr val="00448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lvl="1" eaLnBrk="1" hangingPunct="1"/>
            <a:r>
              <a:rPr lang="ru-RU" altLang="en-US" sz="14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Посещайте церкви</a:t>
            </a:r>
            <a:r>
              <a:rPr lang="en-US" altLang="en-US" sz="14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,</a:t>
            </a:r>
            <a:r>
              <a:rPr lang="ru-RU" altLang="en-US" sz="14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местные колледжи и университеты</a:t>
            </a:r>
            <a:r>
              <a:rPr lang="en-US" altLang="en-US" sz="14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,</a:t>
            </a:r>
            <a:r>
              <a:rPr lang="ru-RU" altLang="en-US" sz="14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библиотеки</a:t>
            </a:r>
            <a:r>
              <a:rPr lang="en-US" altLang="en-US" sz="14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,</a:t>
            </a:r>
            <a:r>
              <a:rPr lang="ru-RU" altLang="en-US" sz="14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просматривайте газеты по поиску мероприятий, просмотрите Вашу местную программу по работе с международными студентами. </a:t>
            </a:r>
            <a:endParaRPr lang="en-US" altLang="en-US" sz="1400" dirty="0" smtClean="0">
              <a:solidFill>
                <a:srgbClr val="00448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25604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2438400"/>
            <a:ext cx="381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TextBox 3"/>
          <p:cNvSpPr txBox="1">
            <a:spLocks noChangeArrowheads="1"/>
          </p:cNvSpPr>
          <p:nvPr/>
        </p:nvSpPr>
        <p:spPr bwMode="auto">
          <a:xfrm>
            <a:off x="379413" y="5891213"/>
            <a:ext cx="692467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en-US" sz="3200" b="1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Американцы тоже хотят общаться с Вами</a:t>
            </a:r>
            <a:r>
              <a:rPr lang="en-US" altLang="en-US" sz="3200" b="1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! </a:t>
            </a:r>
            <a:endParaRPr lang="en-US" altLang="en-US" sz="3200" b="1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/>
          <p:cNvSpPr>
            <a:spLocks noChangeArrowheads="1"/>
          </p:cNvSpPr>
          <p:nvPr/>
        </p:nvSpPr>
        <p:spPr bwMode="auto">
          <a:xfrm>
            <a:off x="152400" y="381000"/>
            <a:ext cx="69342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5400" b="1" dirty="0">
                <a:solidFill>
                  <a:schemeClr val="accent1"/>
                </a:solidFill>
                <a:latin typeface="Calibri" panose="020F0502020204030204" pitchFamily="34" charset="0"/>
              </a:rPr>
              <a:t>www.mygeovisions.org</a:t>
            </a:r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>
          <a:xfrm>
            <a:off x="685800" y="2133600"/>
            <a:ext cx="6272213" cy="390842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endParaRPr lang="en-US" altLang="en-US" sz="1800" dirty="0" smtClean="0">
              <a:solidFill>
                <a:schemeClr val="tx1">
                  <a:lumMod val="75000"/>
                  <a:lumOff val="25000"/>
                </a:schemeClr>
              </a:solidFill>
              <a:ea typeface="ＭＳ Ｐゴシック" panose="020B0600070205080204" pitchFamily="34" charset="-128"/>
            </a:endParaRP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endParaRPr lang="en-US" altLang="en-US" sz="1800" dirty="0" smtClean="0">
              <a:solidFill>
                <a:schemeClr val="tx1">
                  <a:lumMod val="75000"/>
                  <a:lumOff val="25000"/>
                </a:schemeClr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68313" y="1387475"/>
            <a:ext cx="3352800" cy="5400675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457200" rtl="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ru-RU" altLang="en-US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Это Ваш источник информации по программе</a:t>
            </a:r>
            <a:r>
              <a:rPr lang="en-US" altLang="en-US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. </a:t>
            </a: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ru-RU" altLang="en-US" sz="16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Перейдите на веб-сайт чтобы сделать следующее</a:t>
            </a:r>
            <a:r>
              <a:rPr lang="en-US" altLang="en-US" sz="16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: </a:t>
            </a:r>
          </a:p>
          <a:p>
            <a:pPr lvl="1"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ru-RU" altLang="en-US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Зарегистрироваться</a:t>
            </a:r>
            <a:endParaRPr lang="en-US" altLang="en-US" dirty="0" smtClean="0">
              <a:solidFill>
                <a:srgbClr val="00448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lvl="1"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ru-RU" altLang="en-US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Предоставить ежемесячную регистрацию</a:t>
            </a:r>
            <a:endParaRPr lang="en-US" altLang="en-US" dirty="0" smtClean="0">
              <a:solidFill>
                <a:srgbClr val="00448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lvl="1"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ru-RU" altLang="en-US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Прочитать Ваше руководство по программе</a:t>
            </a:r>
            <a:endParaRPr lang="en-US" altLang="en-US" dirty="0" smtClean="0">
              <a:solidFill>
                <a:srgbClr val="00448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lvl="1"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ru-RU" altLang="en-US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Изучить правила по программе</a:t>
            </a:r>
            <a:endParaRPr lang="en-US" altLang="en-US" dirty="0" smtClean="0">
              <a:solidFill>
                <a:srgbClr val="00448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lvl="1"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ru-RU" altLang="en-US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Обновить </a:t>
            </a:r>
            <a:r>
              <a:rPr lang="ru-RU" altLang="en-US" dirty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В</a:t>
            </a:r>
            <a:r>
              <a:rPr lang="ru-RU" altLang="en-US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аш адрес</a:t>
            </a:r>
            <a:endParaRPr lang="en-US" altLang="en-US" dirty="0" smtClean="0">
              <a:solidFill>
                <a:srgbClr val="00448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lvl="1"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ru-RU" altLang="en-US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Обновить данные о Вашем работодателе</a:t>
            </a:r>
            <a:endParaRPr lang="en-US" altLang="en-US" dirty="0" smtClean="0">
              <a:solidFill>
                <a:srgbClr val="00448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lvl="1"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ru-RU" altLang="en-US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Найти информацию о страховании Вашего здоровья</a:t>
            </a:r>
            <a:endParaRPr lang="en-US" altLang="en-US" dirty="0" smtClean="0">
              <a:solidFill>
                <a:srgbClr val="00448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lvl="1"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ru-RU" altLang="en-US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И так далее</a:t>
            </a:r>
            <a:r>
              <a:rPr lang="en-US" altLang="en-US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! </a:t>
            </a:r>
          </a:p>
          <a:p>
            <a:pPr lvl="1"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endParaRPr lang="en-US" altLang="en-US" sz="1000" dirty="0" smtClean="0">
              <a:solidFill>
                <a:schemeClr val="tx1">
                  <a:lumMod val="75000"/>
                  <a:lumOff val="25000"/>
                </a:schemeClr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26629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6200" y="2438400"/>
            <a:ext cx="3454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609600"/>
            <a:ext cx="7772400" cy="6096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en-US" sz="3900" b="1" dirty="0" smtClean="0">
                <a:ea typeface="ＭＳ Ｐゴシック" panose="020B0600070205080204" pitchFamily="34" charset="-128"/>
              </a:rPr>
              <a:t>Прочитайте Ваше руководство студента</a:t>
            </a:r>
            <a:r>
              <a:rPr lang="en-US" altLang="en-US" sz="3900" b="1" dirty="0" smtClean="0">
                <a:ea typeface="ＭＳ Ｐゴシック" panose="020B0600070205080204" pitchFamily="34" charset="-128"/>
              </a:rPr>
              <a:t>!</a:t>
            </a:r>
            <a:r>
              <a:rPr lang="en-US" altLang="en-US" b="1" dirty="0" smtClean="0">
                <a:ea typeface="ＭＳ Ｐゴシック" panose="020B0600070205080204" pitchFamily="34" charset="-128"/>
              </a:rPr>
              <a:t/>
            </a:r>
            <a:br>
              <a:rPr lang="en-US" altLang="en-US" b="1" dirty="0" smtClean="0">
                <a:ea typeface="ＭＳ Ｐゴシック" panose="020B0600070205080204" pitchFamily="34" charset="-128"/>
              </a:rPr>
            </a:br>
            <a:endParaRPr lang="en-US" altLang="en-US" b="1" dirty="0" smtClean="0">
              <a:ea typeface="ＭＳ Ｐゴシック" panose="020B0600070205080204" pitchFamily="34" charset="-128"/>
            </a:endParaRPr>
          </a:p>
        </p:txBody>
      </p:sp>
      <p:sp>
        <p:nvSpPr>
          <p:cNvPr id="27651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4205288" y="1828800"/>
            <a:ext cx="3886200" cy="3359150"/>
          </a:xfrm>
        </p:spPr>
        <p:txBody>
          <a:bodyPr/>
          <a:lstStyle/>
          <a:p>
            <a:pPr eaLnBrk="1" hangingPunct="1"/>
            <a:r>
              <a:rPr lang="ru-RU" altLang="en-US" sz="20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Ваше руководство студента доступно в онлайн режиме и очень полезно</a:t>
            </a:r>
            <a:endParaRPr lang="en-US" altLang="en-US" sz="2000" dirty="0" smtClean="0">
              <a:solidFill>
                <a:srgbClr val="00448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sz="2000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www.mygeovisions.org</a:t>
            </a:r>
            <a:endParaRPr lang="en-US" altLang="en-US" sz="2000" dirty="0" smtClean="0">
              <a:solidFill>
                <a:srgbClr val="00448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lvl="1" eaLnBrk="1" hangingPunct="1"/>
            <a:r>
              <a:rPr lang="ru-RU" altLang="en-US" sz="18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Поездка</a:t>
            </a:r>
            <a:endParaRPr lang="en-US" altLang="en-US" sz="1800" dirty="0" smtClean="0">
              <a:solidFill>
                <a:srgbClr val="00448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lvl="1" eaLnBrk="1" hangingPunct="1"/>
            <a:r>
              <a:rPr lang="ru-RU" altLang="en-US" sz="18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Работа</a:t>
            </a:r>
            <a:endParaRPr lang="en-US" altLang="en-US" sz="1800" dirty="0" smtClean="0">
              <a:solidFill>
                <a:srgbClr val="00448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lvl="1" eaLnBrk="1" hangingPunct="1"/>
            <a:r>
              <a:rPr lang="ru-RU" altLang="en-US" sz="18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Налоги</a:t>
            </a:r>
            <a:endParaRPr lang="en-US" altLang="en-US" sz="1800" dirty="0" smtClean="0">
              <a:solidFill>
                <a:srgbClr val="00448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lvl="1" eaLnBrk="1" hangingPunct="1"/>
            <a:r>
              <a:rPr lang="ru-RU" altLang="en-US" sz="18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Здоровье</a:t>
            </a:r>
            <a:endParaRPr lang="en-US" altLang="en-US" sz="1800" dirty="0" smtClean="0">
              <a:solidFill>
                <a:srgbClr val="00448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lvl="1" eaLnBrk="1" hangingPunct="1"/>
            <a:r>
              <a:rPr lang="ru-RU" altLang="en-US" sz="18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Контакты</a:t>
            </a:r>
            <a:endParaRPr lang="en-US" altLang="en-US" sz="1800" dirty="0" smtClean="0">
              <a:solidFill>
                <a:srgbClr val="00448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lvl="1" eaLnBrk="1" hangingPunct="1"/>
            <a:r>
              <a:rPr lang="ru-RU" altLang="en-US" sz="18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Безопасность</a:t>
            </a:r>
            <a:endParaRPr lang="en-US" altLang="en-US" sz="1800" dirty="0" smtClean="0">
              <a:solidFill>
                <a:srgbClr val="00448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lvl="1" eaLnBrk="1" hangingPunct="1"/>
            <a:r>
              <a:rPr lang="ru-RU" altLang="en-US" sz="18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Культурный шок</a:t>
            </a:r>
            <a:endParaRPr lang="en-US" altLang="en-US" sz="1800" dirty="0" smtClean="0">
              <a:solidFill>
                <a:srgbClr val="00448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27652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1752600"/>
            <a:ext cx="3595688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2" descr="ID Card 200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1800" y="2128838"/>
            <a:ext cx="4046538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>
          <a:xfrm>
            <a:off x="482600" y="406400"/>
            <a:ext cx="6348413" cy="1320800"/>
          </a:xfrm>
        </p:spPr>
        <p:txBody>
          <a:bodyPr/>
          <a:lstStyle/>
          <a:p>
            <a:pPr eaLnBrk="1" hangingPunct="1"/>
            <a:r>
              <a:rPr lang="ru-RU" altLang="en-US" sz="3000" b="1" dirty="0" smtClean="0">
                <a:latin typeface="Calibri" panose="020F0502020204030204" pitchFamily="34" charset="0"/>
                <a:ea typeface="ＭＳ Ｐゴシック" panose="020B0600070205080204" pitchFamily="34" charset="-128"/>
              </a:rPr>
              <a:t>Важные документы –</a:t>
            </a:r>
            <a:r>
              <a:rPr lang="en-US" altLang="en-US" sz="3000" b="1" dirty="0" smtClean="0">
                <a:latin typeface="Calibri" panose="020F0502020204030204" pitchFamily="34" charset="0"/>
                <a:ea typeface="ＭＳ Ｐゴシック" panose="020B0600070205080204" pitchFamily="34" charset="-128"/>
              </a:rPr>
              <a:t> </a:t>
            </a:r>
            <a:r>
              <a:rPr lang="ru-RU" altLang="en-US" sz="3000" b="1" dirty="0" smtClean="0">
                <a:latin typeface="Calibri" panose="020F0502020204030204" pitchFamily="34" charset="0"/>
                <a:ea typeface="ＭＳ Ｐゴシック" panose="020B0600070205080204" pitchFamily="34" charset="-128"/>
              </a:rPr>
              <a:t>Ваша Идентификационная карта компании «</a:t>
            </a:r>
            <a:r>
              <a:rPr lang="en-US" altLang="en-US" sz="3000" b="1" dirty="0" smtClean="0">
                <a:latin typeface="Calibri" panose="020F0502020204030204" pitchFamily="34" charset="0"/>
                <a:ea typeface="ＭＳ Ｐゴシック" panose="020B0600070205080204" pitchFamily="34" charset="-128"/>
              </a:rPr>
              <a:t>GeoVisions</a:t>
            </a:r>
            <a:r>
              <a:rPr lang="ru-RU" altLang="en-US" sz="3000" b="1" dirty="0" smtClean="0">
                <a:latin typeface="Calibri" panose="020F0502020204030204" pitchFamily="34" charset="0"/>
                <a:ea typeface="ＭＳ Ｐゴシック" panose="020B0600070205080204" pitchFamily="34" charset="-128"/>
              </a:rPr>
              <a:t>»</a:t>
            </a:r>
            <a:endParaRPr lang="en-US" altLang="en-US" sz="3000" b="1" dirty="0" smtClean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8676" name="Line 4"/>
          <p:cNvSpPr>
            <a:spLocks noChangeShapeType="1"/>
          </p:cNvSpPr>
          <p:nvPr/>
        </p:nvSpPr>
        <p:spPr bwMode="auto">
          <a:xfrm>
            <a:off x="1143000" y="4495800"/>
            <a:ext cx="16002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dirty="0"/>
          </a:p>
        </p:txBody>
      </p:sp>
      <p:sp>
        <p:nvSpPr>
          <p:cNvPr id="28677" name="Text Box 7"/>
          <p:cNvSpPr txBox="1">
            <a:spLocks noChangeArrowheads="1"/>
          </p:cNvSpPr>
          <p:nvPr/>
        </p:nvSpPr>
        <p:spPr bwMode="auto">
          <a:xfrm>
            <a:off x="381000" y="3429000"/>
            <a:ext cx="241758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en-US" sz="1800" b="1" dirty="0" smtClean="0">
                <a:solidFill>
                  <a:srgbClr val="00448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Идентификационный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en-US" sz="1800" b="1" dirty="0" smtClean="0">
                <a:solidFill>
                  <a:srgbClr val="00448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номер компании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en-US" sz="1800" b="1" dirty="0" smtClean="0">
                <a:solidFill>
                  <a:srgbClr val="00448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en-US" altLang="en-US" sz="1800" b="1" dirty="0" smtClean="0">
                <a:solidFill>
                  <a:srgbClr val="00448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GeoVisions</a:t>
            </a:r>
            <a:r>
              <a:rPr lang="ru-RU" altLang="en-US" sz="1800" b="1" dirty="0" smtClean="0">
                <a:solidFill>
                  <a:srgbClr val="00448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en-US" altLang="en-US" sz="1800" b="1" dirty="0">
              <a:solidFill>
                <a:srgbClr val="00448F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678" name="Text Box 9"/>
          <p:cNvSpPr txBox="1">
            <a:spLocks noChangeArrowheads="1"/>
          </p:cNvSpPr>
          <p:nvPr/>
        </p:nvSpPr>
        <p:spPr bwMode="auto">
          <a:xfrm>
            <a:off x="7107238" y="42672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dirty="0">
              <a:solidFill>
                <a:srgbClr val="FF33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6348413" cy="838200"/>
          </a:xfrm>
        </p:spPr>
        <p:txBody>
          <a:bodyPr/>
          <a:lstStyle/>
          <a:p>
            <a:pPr eaLnBrk="1" hangingPunct="1"/>
            <a:r>
              <a:rPr lang="ru-RU" altLang="en-US" sz="4400" b="1" dirty="0" smtClean="0">
                <a:latin typeface="Calibri" panose="020F0502020204030204" pitchFamily="34" charset="0"/>
                <a:ea typeface="ＭＳ Ｐゴシック" panose="020B0600070205080204" pitchFamily="34" charset="-128"/>
              </a:rPr>
              <a:t>Важные документы</a:t>
            </a:r>
            <a:endParaRPr lang="en-US" altLang="en-US" sz="4400" b="1" dirty="0" smtClean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9699" name="Rectangle 3"/>
          <p:cNvSpPr>
            <a:spLocks noGrp="1" noChangeArrowheads="1"/>
          </p:cNvSpPr>
          <p:nvPr>
            <p:ph sz="half" idx="4294967295"/>
          </p:nvPr>
        </p:nvSpPr>
        <p:spPr>
          <a:xfrm>
            <a:off x="609600" y="1752600"/>
            <a:ext cx="3276600" cy="2773362"/>
          </a:xfrm>
        </p:spPr>
        <p:txBody>
          <a:bodyPr/>
          <a:lstStyle/>
          <a:p>
            <a:pPr eaLnBrk="1" hangingPunct="1"/>
            <a:r>
              <a:rPr lang="ru-RU" altLang="en-US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Квалификационное удостоверение </a:t>
            </a:r>
            <a:r>
              <a:rPr lang="en-US" altLang="en-US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DS- 2019</a:t>
            </a:r>
            <a:r>
              <a:rPr lang="en-US" altLang="en-US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</a:t>
            </a:r>
          </a:p>
          <a:p>
            <a:pPr lvl="1" eaLnBrk="1" hangingPunct="1"/>
            <a:r>
              <a:rPr lang="ru-RU" altLang="en-US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Оставьте копию паспорта у себя</a:t>
            </a:r>
            <a:endParaRPr lang="en-US" altLang="en-US" dirty="0" smtClean="0">
              <a:solidFill>
                <a:srgbClr val="00448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ru-RU" altLang="en-US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Паспорт</a:t>
            </a:r>
            <a:endParaRPr lang="en-US" altLang="en-US" dirty="0" smtClean="0">
              <a:solidFill>
                <a:srgbClr val="00448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lvl="1" eaLnBrk="1" hangingPunct="1"/>
            <a:r>
              <a:rPr lang="ru-RU" altLang="en-US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Вам нужно иметь копию вашей Идентификационной страницы</a:t>
            </a:r>
            <a:endParaRPr lang="en-US" altLang="en-US" dirty="0" smtClean="0">
              <a:solidFill>
                <a:srgbClr val="00448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ru-RU" altLang="en-US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Копия Вашего предложения о работе</a:t>
            </a:r>
            <a:r>
              <a:rPr lang="en-US" altLang="en-US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</a:t>
            </a:r>
          </a:p>
        </p:txBody>
      </p:sp>
      <p:pic>
        <p:nvPicPr>
          <p:cNvPr id="29700" name="Picture 4" descr="sample_DS2019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1447800"/>
            <a:ext cx="1906588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5" descr="passport-group-757306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95788" y="4114800"/>
            <a:ext cx="1952625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Rectangle 2"/>
          <p:cNvSpPr>
            <a:spLocks noChangeArrowheads="1"/>
          </p:cNvSpPr>
          <p:nvPr/>
        </p:nvSpPr>
        <p:spPr bwMode="auto">
          <a:xfrm>
            <a:off x="228600" y="1143000"/>
            <a:ext cx="45418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en-US" sz="3200" b="1" dirty="0" smtClean="0">
                <a:solidFill>
                  <a:srgbClr val="00448F"/>
                </a:solidFill>
                <a:latin typeface="Calibri" panose="020F0502020204030204" pitchFamily="34" charset="0"/>
              </a:rPr>
              <a:t>Ваш </a:t>
            </a:r>
            <a:r>
              <a:rPr lang="en-US" altLang="en-US" sz="3200" b="1" dirty="0" smtClean="0">
                <a:solidFill>
                  <a:srgbClr val="00448F"/>
                </a:solidFill>
                <a:latin typeface="Calibri" panose="020F0502020204030204" pitchFamily="34" charset="0"/>
              </a:rPr>
              <a:t>DS-2019 </a:t>
            </a:r>
            <a:r>
              <a:rPr lang="ru-RU" altLang="en-US" sz="3200" b="1" dirty="0" smtClean="0">
                <a:solidFill>
                  <a:srgbClr val="00448F"/>
                </a:solidFill>
                <a:latin typeface="Calibri" panose="020F0502020204030204" pitchFamily="34" charset="0"/>
              </a:rPr>
              <a:t>и паспорт</a:t>
            </a:r>
            <a:endParaRPr lang="en-US" altLang="en-US" sz="3200" dirty="0">
              <a:solidFill>
                <a:srgbClr val="00448F"/>
              </a:solidFill>
              <a:latin typeface="Calibri" panose="020F0502020204030204" pitchFamily="34" charset="0"/>
            </a:endParaRPr>
          </a:p>
        </p:txBody>
      </p:sp>
      <p:sp>
        <p:nvSpPr>
          <p:cNvPr id="29703" name="Rectangle 2"/>
          <p:cNvSpPr txBox="1">
            <a:spLocks noChangeArrowheads="1"/>
          </p:cNvSpPr>
          <p:nvPr/>
        </p:nvSpPr>
        <p:spPr bwMode="auto">
          <a:xfrm>
            <a:off x="685800" y="5364163"/>
            <a:ext cx="3581400" cy="221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en-US" b="1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Имейте при себе данные готовые документы, когда будете проходить иммиграцию</a:t>
            </a:r>
            <a:r>
              <a:rPr lang="en-US" altLang="en-US" b="1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.  </a:t>
            </a:r>
            <a:endParaRPr lang="en-US" altLang="en-US" b="1" dirty="0">
              <a:solidFill>
                <a:schemeClr val="accent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381000"/>
            <a:ext cx="4800600" cy="1320800"/>
          </a:xfrm>
        </p:spPr>
        <p:txBody>
          <a:bodyPr/>
          <a:lstStyle/>
          <a:p>
            <a:pPr algn="ctr" eaLnBrk="1" hangingPunct="1"/>
            <a:r>
              <a:rPr lang="ru-RU" altLang="en-US" sz="3200" b="1" dirty="0" smtClean="0">
                <a:ea typeface="ＭＳ Ｐゴシック" panose="020B0600070205080204" pitchFamily="34" charset="-128"/>
              </a:rPr>
              <a:t>Важные документы</a:t>
            </a:r>
            <a:r>
              <a:rPr lang="en-US" altLang="en-US" sz="3200" b="1" dirty="0" smtClean="0">
                <a:ea typeface="ＭＳ Ｐゴシック" panose="020B0600070205080204" pitchFamily="34" charset="-128"/>
              </a:rPr>
              <a:t> </a:t>
            </a:r>
            <a:r>
              <a:rPr lang="ru-RU" altLang="en-US" sz="3200" b="1" dirty="0" smtClean="0">
                <a:ea typeface="ＭＳ Ｐゴシック" panose="020B0600070205080204" pitchFamily="34" charset="-128"/>
              </a:rPr>
              <a:t>Запись о въезде </a:t>
            </a:r>
            <a:r>
              <a:rPr lang="en-US" altLang="en-US" sz="3200" b="1" dirty="0" smtClean="0">
                <a:ea typeface="ＭＳ Ｐゴシック" panose="020B0600070205080204" pitchFamily="34" charset="-128"/>
              </a:rPr>
              <a:t>I-94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709738"/>
            <a:ext cx="3505200" cy="4630737"/>
          </a:xfrm>
        </p:spPr>
        <p:txBody>
          <a:bodyPr/>
          <a:lstStyle/>
          <a:p>
            <a:pPr eaLnBrk="1" hangingPunct="1"/>
            <a:r>
              <a:rPr lang="ru-RU" altLang="en-US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Ваш</a:t>
            </a:r>
            <a:r>
              <a:rPr lang="en-US" altLang="en-US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I-94 </a:t>
            </a:r>
            <a:r>
              <a:rPr lang="ru-RU" altLang="en-US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является записью о Вашем прибытии и выезде</a:t>
            </a:r>
            <a:r>
              <a:rPr lang="en-US" altLang="en-US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. </a:t>
            </a:r>
          </a:p>
          <a:p>
            <a:pPr eaLnBrk="1" hangingPunct="1"/>
            <a:r>
              <a:rPr lang="ru-RU" altLang="en-US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После Вашего прибытия</a:t>
            </a:r>
            <a:r>
              <a:rPr lang="en-US" altLang="en-US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: </a:t>
            </a:r>
          </a:p>
          <a:p>
            <a:pPr lvl="1" eaLnBrk="1" hangingPunct="1"/>
            <a:r>
              <a:rPr lang="ru-RU" altLang="en-US" sz="1800" dirty="0" smtClean="0">
                <a:solidFill>
                  <a:srgbClr val="00448F"/>
                </a:solidFill>
                <a:latin typeface="Calibri" panose="020F0502020204030204" pitchFamily="34" charset="0"/>
              </a:rPr>
              <a:t>Посетите веб-сайт </a:t>
            </a:r>
            <a:r>
              <a:rPr lang="en-US" altLang="en-US" sz="1800" u="sng" dirty="0" smtClean="0">
                <a:solidFill>
                  <a:srgbClr val="00448F"/>
                </a:solidFill>
                <a:latin typeface="Calibri" panose="020F0502020204030204" pitchFamily="34" charset="0"/>
                <a:hlinkClick r:id="rId3" tooltip="http://www.cbp.gov/I94"/>
              </a:rPr>
              <a:t>www.CBP.gov/I94</a:t>
            </a:r>
            <a:r>
              <a:rPr lang="ru-RU" altLang="en-US" sz="1800" u="sng" dirty="0" smtClean="0">
                <a:solidFill>
                  <a:srgbClr val="00448F"/>
                </a:solidFill>
                <a:latin typeface="Calibri" panose="020F0502020204030204" pitchFamily="34" charset="0"/>
              </a:rPr>
              <a:t>.</a:t>
            </a:r>
            <a:endParaRPr lang="en-US" altLang="en-US" sz="1800" u="sng" dirty="0" smtClean="0">
              <a:solidFill>
                <a:srgbClr val="00448F"/>
              </a:solidFill>
              <a:latin typeface="Calibri" panose="020F0502020204030204" pitchFamily="34" charset="0"/>
            </a:endParaRPr>
          </a:p>
          <a:p>
            <a:pPr lvl="1" eaLnBrk="1" hangingPunct="1"/>
            <a:r>
              <a:rPr lang="ru-RU" altLang="en-US" sz="1800" dirty="0" smtClean="0">
                <a:solidFill>
                  <a:srgbClr val="00448F"/>
                </a:solidFill>
                <a:latin typeface="Calibri" panose="020F0502020204030204" pitchFamily="34" charset="0"/>
              </a:rPr>
              <a:t>Заполните свои данные.</a:t>
            </a:r>
            <a:endParaRPr lang="en-US" altLang="en-US" sz="1800" dirty="0" smtClean="0">
              <a:solidFill>
                <a:srgbClr val="00448F"/>
              </a:solidFill>
              <a:latin typeface="Calibri" panose="020F0502020204030204" pitchFamily="34" charset="0"/>
            </a:endParaRPr>
          </a:p>
          <a:p>
            <a:pPr lvl="1" eaLnBrk="1" hangingPunct="1"/>
            <a:r>
              <a:rPr lang="ru-RU" altLang="en-US" sz="18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Распечатайте данную форму после прибытия в США.</a:t>
            </a:r>
            <a:endParaRPr lang="en-US" altLang="en-US" sz="1800" dirty="0" smtClean="0">
              <a:solidFill>
                <a:srgbClr val="00448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lvl="1" eaLnBrk="1" hangingPunct="1"/>
            <a:r>
              <a:rPr lang="ru-RU" altLang="en-US" sz="18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Свяжитесь с компанией «</a:t>
            </a:r>
            <a:r>
              <a:rPr lang="en-US" altLang="en-US" sz="18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GeoVisions</a:t>
            </a:r>
            <a:r>
              <a:rPr lang="ru-RU" altLang="en-US" sz="18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», если у Вас возникнет проблема с доступом к Вашей онлайн форме.</a:t>
            </a:r>
            <a:endParaRPr lang="en-US" altLang="en-US" sz="1800" dirty="0" smtClean="0">
              <a:solidFill>
                <a:srgbClr val="00448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30724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14775" y="2286000"/>
            <a:ext cx="318452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pPr eaLnBrk="1" hangingPunct="1"/>
            <a:r>
              <a:rPr lang="ru-RU" altLang="en-US" b="1" dirty="0" smtClean="0">
                <a:ea typeface="ＭＳ Ｐゴシック" panose="020B0600070205080204" pitchFamily="34" charset="-128"/>
              </a:rPr>
              <a:t>Информация о работе</a:t>
            </a:r>
            <a:r>
              <a:rPr lang="en-US" altLang="en-US" b="1" dirty="0" smtClean="0">
                <a:ea typeface="ＭＳ Ｐゴシック" panose="020B0600070205080204" pitchFamily="34" charset="-128"/>
              </a:rPr>
              <a:t> –</a:t>
            </a:r>
            <a:r>
              <a:rPr lang="ru-RU" altLang="en-US" b="1" dirty="0" smtClean="0">
                <a:ea typeface="ＭＳ Ｐゴシック" panose="020B0600070205080204" pitchFamily="34" charset="-128"/>
              </a:rPr>
              <a:t> ДО Вашего прибытия</a:t>
            </a:r>
            <a:endParaRPr lang="en-US" altLang="en-US" b="1" dirty="0" smtClean="0">
              <a:ea typeface="ＭＳ Ｐゴシック" panose="020B0600070205080204" pitchFamily="34" charset="-128"/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90500" y="1676400"/>
            <a:ext cx="3619500" cy="4525963"/>
          </a:xfrm>
        </p:spPr>
        <p:txBody>
          <a:bodyPr/>
          <a:lstStyle/>
          <a:p>
            <a:pPr eaLnBrk="1" hangingPunct="1"/>
            <a:r>
              <a:rPr lang="ru-RU" altLang="en-US" sz="15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Ознакомьтесь с Вашей работой и местной зоной </a:t>
            </a:r>
            <a:r>
              <a:rPr lang="ru-RU" altLang="en-US" sz="1500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ДО ВАШЕГО ПРИБЫТИЯ</a:t>
            </a:r>
            <a:r>
              <a:rPr lang="en-US" altLang="en-US" sz="1500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.</a:t>
            </a:r>
            <a:r>
              <a:rPr lang="en-US" altLang="en-US" sz="15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</a:t>
            </a:r>
          </a:p>
          <a:p>
            <a:pPr eaLnBrk="1" hangingPunct="1"/>
            <a:r>
              <a:rPr lang="ru-RU" altLang="en-US" sz="15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Сообщите Вашему работодателю о своем приезде и следуйте </a:t>
            </a:r>
            <a:r>
              <a:rPr lang="ru-RU" altLang="en-US" sz="1500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инструкциям по прибытию. </a:t>
            </a:r>
            <a:r>
              <a:rPr lang="en-US" altLang="en-US" sz="1500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 </a:t>
            </a:r>
          </a:p>
          <a:p>
            <a:pPr eaLnBrk="1" hangingPunct="1"/>
            <a:r>
              <a:rPr lang="ru-RU" altLang="en-US" sz="15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Вы можете пройти тест на наркотики</a:t>
            </a:r>
            <a:r>
              <a:rPr lang="en-US" altLang="en-US" sz="15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–</a:t>
            </a:r>
            <a:r>
              <a:rPr lang="ru-RU" altLang="en-US" sz="15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</a:t>
            </a:r>
            <a:r>
              <a:rPr lang="ru-RU" altLang="en-US" sz="1500" dirty="0" err="1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непрохождение</a:t>
            </a:r>
            <a:r>
              <a:rPr lang="ru-RU" altLang="en-US" sz="15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допинг контроля  может привести к отказу в программе компании «</a:t>
            </a:r>
            <a:r>
              <a:rPr lang="en-US" altLang="en-US" sz="15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GeoVisions</a:t>
            </a:r>
            <a:r>
              <a:rPr lang="ru-RU" altLang="en-US" sz="15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». </a:t>
            </a:r>
            <a:endParaRPr lang="en-US" altLang="en-US" sz="1500" dirty="0" smtClean="0">
              <a:solidFill>
                <a:srgbClr val="00448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ru-RU" altLang="en-US" sz="15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Работайте ТОЛЬКО у </a:t>
            </a:r>
            <a:r>
              <a:rPr lang="ru-RU" altLang="en-US" sz="1500" b="1" dirty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В</a:t>
            </a:r>
            <a:r>
              <a:rPr lang="ru-RU" altLang="en-US" sz="1500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ашего работодателя(-ей), назначенного компанией «</a:t>
            </a:r>
            <a:r>
              <a:rPr lang="en-US" altLang="en-US" sz="1500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GeoVisions</a:t>
            </a:r>
            <a:r>
              <a:rPr lang="ru-RU" altLang="en-US" sz="1500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».</a:t>
            </a:r>
            <a:endParaRPr lang="en-US" altLang="en-US" sz="1500" b="1" dirty="0" smtClean="0">
              <a:solidFill>
                <a:srgbClr val="00448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ru-RU" altLang="en-US" sz="15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Будьте готовы </a:t>
            </a:r>
            <a:r>
              <a:rPr lang="ru-RU" altLang="en-US" sz="1500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работать до КОНЕЧНОЙ ДАТЫ </a:t>
            </a:r>
            <a:r>
              <a:rPr lang="ru-RU" altLang="en-US" sz="15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по Вашему предложению о работе.</a:t>
            </a:r>
            <a:endParaRPr lang="en-US" altLang="en-US" sz="1500" dirty="0" smtClean="0">
              <a:solidFill>
                <a:srgbClr val="00448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sz="1500" dirty="0" smtClean="0">
              <a:solidFill>
                <a:srgbClr val="00448F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31748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2400" y="1371600"/>
            <a:ext cx="30861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6400" y="1295400"/>
            <a:ext cx="41910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Rectangle 2"/>
          <p:cNvSpPr txBox="1">
            <a:spLocks noChangeArrowheads="1"/>
          </p:cNvSpPr>
          <p:nvPr/>
        </p:nvSpPr>
        <p:spPr bwMode="auto">
          <a:xfrm>
            <a:off x="457200" y="457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en-US" sz="3600" b="1" dirty="0" smtClean="0">
                <a:solidFill>
                  <a:schemeClr val="accent1"/>
                </a:solidFill>
              </a:rPr>
              <a:t>Информация о работе</a:t>
            </a:r>
            <a:r>
              <a:rPr lang="en-US" altLang="en-US" sz="3600" b="1" dirty="0" smtClean="0">
                <a:solidFill>
                  <a:schemeClr val="accent1"/>
                </a:solidFill>
              </a:rPr>
              <a:t> </a:t>
            </a:r>
            <a:r>
              <a:rPr lang="en-US" altLang="en-US" sz="3600" b="1" dirty="0">
                <a:solidFill>
                  <a:schemeClr val="accent1"/>
                </a:solidFill>
              </a:rPr>
              <a:t>– </a:t>
            </a:r>
            <a:r>
              <a:rPr lang="ru-RU" altLang="en-US" sz="3600" b="1" dirty="0" smtClean="0">
                <a:solidFill>
                  <a:schemeClr val="accent1"/>
                </a:solidFill>
              </a:rPr>
              <a:t>Форма предложение о работе</a:t>
            </a:r>
            <a:endParaRPr lang="en-US" altLang="en-US" sz="3600" b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en-US" sz="3500" b="1" dirty="0" smtClean="0">
                <a:ea typeface="ＭＳ Ｐゴシック" panose="020B0600070205080204" pitchFamily="34" charset="-128"/>
              </a:rPr>
              <a:t>Информация о работе </a:t>
            </a:r>
            <a:r>
              <a:rPr lang="en-US" altLang="en-US" sz="3500" b="1" dirty="0" smtClean="0">
                <a:ea typeface="ＭＳ Ｐゴシック" panose="020B0600070205080204" pitchFamily="34" charset="-128"/>
              </a:rPr>
              <a:t>– </a:t>
            </a:r>
            <a:r>
              <a:rPr lang="ru-RU" altLang="en-US" sz="3500" b="1" dirty="0" smtClean="0">
                <a:ea typeface="ＭＳ Ｐゴシック" panose="020B0600070205080204" pitchFamily="34" charset="-128"/>
              </a:rPr>
              <a:t>переезд</a:t>
            </a:r>
            <a:endParaRPr lang="en-US" altLang="en-US" sz="3500" b="1" dirty="0" smtClean="0">
              <a:ea typeface="ＭＳ Ｐゴシック" panose="020B0600070205080204" pitchFamily="34" charset="-128"/>
            </a:endParaRPr>
          </a:p>
        </p:txBody>
      </p:sp>
      <p:sp>
        <p:nvSpPr>
          <p:cNvPr id="108547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600200"/>
            <a:ext cx="6348413" cy="3881438"/>
          </a:xfrm>
        </p:spPr>
        <p:txBody>
          <a:bodyPr rtlCol="0">
            <a:normAutofit fontScale="85000" lnSpcReduction="20000"/>
          </a:bodyPr>
          <a:lstStyle/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ru-RU" altLang="en-US" sz="2800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Первые несколько недель</a:t>
            </a:r>
            <a:r>
              <a:rPr lang="en-US" altLang="en-US" sz="2800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:</a:t>
            </a:r>
          </a:p>
          <a:p>
            <a:pPr lvl="1"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ru-RU" altLang="en-US" sz="24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Вы будете проходить </a:t>
            </a:r>
            <a:r>
              <a:rPr lang="ru-RU" altLang="en-US" sz="2400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тренинг</a:t>
            </a:r>
            <a:r>
              <a:rPr lang="ru-RU" altLang="en-US" sz="24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.</a:t>
            </a:r>
            <a:endParaRPr lang="en-US" altLang="en-US" sz="2400" b="1" dirty="0" smtClean="0">
              <a:solidFill>
                <a:srgbClr val="00448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lvl="1"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ru-RU" altLang="en-US" sz="24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Вам </a:t>
            </a:r>
            <a:r>
              <a:rPr lang="ru-RU" altLang="en-US" sz="2400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НЕ</a:t>
            </a:r>
            <a:r>
              <a:rPr lang="ru-RU" altLang="en-US" sz="24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дадут много часов работы в начале.</a:t>
            </a:r>
            <a:endParaRPr lang="en-US" altLang="en-US" sz="2400" dirty="0" smtClean="0">
              <a:solidFill>
                <a:srgbClr val="00448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lvl="1"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ru-RU" altLang="en-US" sz="24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Возьмите с собой минимум </a:t>
            </a:r>
            <a:r>
              <a:rPr lang="en-US" altLang="en-US" sz="2400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800</a:t>
            </a:r>
            <a:r>
              <a:rPr lang="ru-RU" altLang="en-US" sz="2400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долларов США </a:t>
            </a:r>
            <a:r>
              <a:rPr lang="ru-RU" altLang="en-US" sz="24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в Америку. </a:t>
            </a:r>
            <a:endParaRPr lang="en-US" altLang="en-US" sz="2400" dirty="0" smtClean="0">
              <a:solidFill>
                <a:srgbClr val="00448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lvl="1"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ru-RU" altLang="en-US" sz="24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Некоторые работодатели захотят </a:t>
            </a:r>
            <a:r>
              <a:rPr lang="ru-RU" altLang="en-US" sz="2400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предоставить Вам отдых</a:t>
            </a:r>
            <a:r>
              <a:rPr lang="en-US" altLang="en-US" sz="24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– </a:t>
            </a:r>
            <a:r>
              <a:rPr lang="ru-RU" altLang="en-US" sz="24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у </a:t>
            </a:r>
            <a:r>
              <a:rPr lang="ru-RU" altLang="en-US" sz="2400" dirty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В</a:t>
            </a:r>
            <a:r>
              <a:rPr lang="ru-RU" altLang="en-US" sz="24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ас может не быть часов работы первые несколько дней в США. </a:t>
            </a:r>
            <a:endParaRPr lang="en-US" altLang="en-US" sz="2400" dirty="0" smtClean="0">
              <a:solidFill>
                <a:srgbClr val="00448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lvl="1"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ru-RU" altLang="en-US" sz="2400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Ваша зарплата может быть маленькой </a:t>
            </a:r>
            <a:r>
              <a:rPr lang="ru-RU" altLang="en-US" sz="24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в первые несколько недель</a:t>
            </a:r>
            <a:r>
              <a:rPr lang="en-US" altLang="en-US" sz="24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, </a:t>
            </a:r>
            <a:r>
              <a:rPr lang="ru-RU" altLang="en-US" sz="24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и Вам надо будет подождать несколько недель чтобы получить первую зарплату. </a:t>
            </a:r>
            <a:r>
              <a:rPr lang="en-US" altLang="en-US" sz="24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</a:t>
            </a:r>
            <a:endParaRPr lang="en-US" altLang="en-US" sz="2400" b="1" dirty="0" smtClean="0">
              <a:solidFill>
                <a:srgbClr val="00448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381000" y="215900"/>
            <a:ext cx="6348413" cy="1320800"/>
          </a:xfrm>
        </p:spPr>
        <p:txBody>
          <a:bodyPr/>
          <a:lstStyle/>
          <a:p>
            <a:pPr algn="ctr"/>
            <a:r>
              <a:rPr lang="ru-RU" altLang="en-US" b="1" dirty="0" smtClean="0">
                <a:latin typeface="Calibri" panose="020F0502020204030204" pitchFamily="34" charset="0"/>
              </a:rPr>
              <a:t>Информация о работе</a:t>
            </a:r>
            <a:r>
              <a:rPr lang="en-US" altLang="en-US" b="1" dirty="0" smtClean="0">
                <a:latin typeface="Calibri" panose="020F0502020204030204" pitchFamily="34" charset="0"/>
              </a:rPr>
              <a:t> – </a:t>
            </a:r>
            <a:r>
              <a:rPr lang="ru-RU" altLang="en-US" b="1" dirty="0" smtClean="0">
                <a:latin typeface="Calibri" panose="020F0502020204030204" pitchFamily="34" charset="0"/>
              </a:rPr>
              <a:t>Рабочая среда в США</a:t>
            </a:r>
            <a:endParaRPr lang="en-US" altLang="en-US" b="1" dirty="0" smtClean="0">
              <a:latin typeface="Calibri" panose="020F0502020204030204" pitchFamily="34" charset="0"/>
            </a:endParaRPr>
          </a:p>
        </p:txBody>
      </p:sp>
      <p:sp>
        <p:nvSpPr>
          <p:cNvPr id="34819" name="Rectangle 3"/>
          <p:cNvSpPr txBox="1">
            <a:spLocks noChangeArrowheads="1"/>
          </p:cNvSpPr>
          <p:nvPr/>
        </p:nvSpPr>
        <p:spPr bwMode="auto">
          <a:xfrm>
            <a:off x="152400" y="1524000"/>
            <a:ext cx="4038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342900" indent="-34290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endParaRPr lang="en-US" altLang="en-US" sz="1600" dirty="0">
              <a:solidFill>
                <a:srgbClr val="00448F"/>
              </a:solidFill>
            </a:endParaRPr>
          </a:p>
          <a:p>
            <a:pPr eaLnBrk="1" hangingPunct="1"/>
            <a:r>
              <a:rPr lang="ru-RU" altLang="en-US" sz="1600" dirty="0">
                <a:solidFill>
                  <a:srgbClr val="00448F"/>
                </a:solidFill>
                <a:latin typeface="Calibri" panose="020F0502020204030204" pitchFamily="34" charset="0"/>
              </a:rPr>
              <a:t>П</a:t>
            </a:r>
            <a:r>
              <a:rPr lang="ru-RU" altLang="en-US" sz="1600" dirty="0" smtClean="0">
                <a:solidFill>
                  <a:srgbClr val="00448F"/>
                </a:solidFill>
                <a:latin typeface="Calibri" panose="020F0502020204030204" pitchFamily="34" charset="0"/>
              </a:rPr>
              <a:t>риходите </a:t>
            </a:r>
            <a:r>
              <a:rPr lang="ru-RU" altLang="en-US" sz="1600" b="1" dirty="0" smtClean="0">
                <a:solidFill>
                  <a:srgbClr val="00448F"/>
                </a:solidFill>
                <a:latin typeface="Calibri" panose="020F0502020204030204" pitchFamily="34" charset="0"/>
              </a:rPr>
              <a:t>вовремя</a:t>
            </a:r>
            <a:r>
              <a:rPr lang="ru-RU" altLang="en-US" sz="1600" dirty="0" smtClean="0">
                <a:solidFill>
                  <a:srgbClr val="00448F"/>
                </a:solidFill>
                <a:latin typeface="Calibri" panose="020F0502020204030204" pitchFamily="34" charset="0"/>
              </a:rPr>
              <a:t> и не пропускайте Ваши смены.</a:t>
            </a:r>
            <a:endParaRPr lang="en-US" altLang="en-US" sz="1600" dirty="0">
              <a:solidFill>
                <a:srgbClr val="00448F"/>
              </a:solidFill>
              <a:latin typeface="Calibri" panose="020F0502020204030204" pitchFamily="34" charset="0"/>
            </a:endParaRPr>
          </a:p>
          <a:p>
            <a:pPr eaLnBrk="1" hangingPunct="1"/>
            <a:r>
              <a:rPr lang="ru-RU" altLang="en-US" sz="1600" dirty="0" smtClean="0">
                <a:solidFill>
                  <a:srgbClr val="00448F"/>
                </a:solidFill>
                <a:latin typeface="Calibri" panose="020F0502020204030204" pitchFamily="34" charset="0"/>
              </a:rPr>
              <a:t>Если Вы заболеете предупредите об этом Вашего работодателя. </a:t>
            </a:r>
            <a:endParaRPr lang="en-US" altLang="en-US" sz="1600" dirty="0">
              <a:solidFill>
                <a:srgbClr val="00448F"/>
              </a:solidFill>
              <a:latin typeface="Calibri" panose="020F0502020204030204" pitchFamily="34" charset="0"/>
            </a:endParaRPr>
          </a:p>
          <a:p>
            <a:pPr eaLnBrk="1" hangingPunct="1"/>
            <a:r>
              <a:rPr lang="ru-RU" altLang="en-US" sz="1600" b="1" dirty="0" smtClean="0">
                <a:solidFill>
                  <a:srgbClr val="00448F"/>
                </a:solidFill>
                <a:latin typeface="Calibri" panose="020F0502020204030204" pitchFamily="34" charset="0"/>
              </a:rPr>
              <a:t>Задавайте вопросы, </a:t>
            </a:r>
            <a:r>
              <a:rPr lang="ru-RU" altLang="en-US" sz="1600" dirty="0" smtClean="0">
                <a:solidFill>
                  <a:srgbClr val="00448F"/>
                </a:solidFill>
                <a:latin typeface="Calibri" panose="020F0502020204030204" pitchFamily="34" charset="0"/>
              </a:rPr>
              <a:t>если Вы не понимаете.</a:t>
            </a:r>
            <a:endParaRPr lang="en-US" altLang="en-US" sz="1600" dirty="0">
              <a:solidFill>
                <a:srgbClr val="00448F"/>
              </a:solidFill>
              <a:latin typeface="Calibri" panose="020F0502020204030204" pitchFamily="34" charset="0"/>
            </a:endParaRPr>
          </a:p>
          <a:p>
            <a:pPr eaLnBrk="1" hangingPunct="1"/>
            <a:r>
              <a:rPr lang="ru-RU" altLang="en-US" sz="16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Поймите</a:t>
            </a:r>
            <a:r>
              <a:rPr lang="ru-RU" altLang="en-US" sz="1600" dirty="0" smtClean="0">
                <a:solidFill>
                  <a:srgbClr val="00448F"/>
                </a:solidFill>
                <a:latin typeface="Calibri" panose="020F0502020204030204" pitchFamily="34" charset="0"/>
              </a:rPr>
              <a:t>, когда получите Ваши чеки </a:t>
            </a:r>
            <a:r>
              <a:rPr lang="en-US" altLang="en-US" sz="1600" dirty="0" smtClean="0">
                <a:solidFill>
                  <a:srgbClr val="00448F"/>
                </a:solidFill>
                <a:latin typeface="Calibri" panose="020F0502020204030204" pitchFamily="34" charset="0"/>
              </a:rPr>
              <a:t>(</a:t>
            </a:r>
            <a:r>
              <a:rPr lang="ru-RU" altLang="en-US" sz="1600" dirty="0" smtClean="0">
                <a:solidFill>
                  <a:srgbClr val="00448F"/>
                </a:solidFill>
                <a:latin typeface="Calibri" panose="020F0502020204030204" pitchFamily="34" charset="0"/>
              </a:rPr>
              <a:t>обычно каждые </a:t>
            </a:r>
            <a:r>
              <a:rPr lang="ru-RU" altLang="en-US" sz="1600" b="1" dirty="0" smtClean="0">
                <a:solidFill>
                  <a:srgbClr val="00448F"/>
                </a:solidFill>
                <a:latin typeface="Calibri" panose="020F0502020204030204" pitchFamily="34" charset="0"/>
              </a:rPr>
              <a:t>одну или две недели</a:t>
            </a:r>
            <a:r>
              <a:rPr lang="en-US" altLang="en-US" sz="1600" dirty="0" smtClean="0">
                <a:solidFill>
                  <a:srgbClr val="00448F"/>
                </a:solidFill>
                <a:latin typeface="Calibri" panose="020F0502020204030204" pitchFamily="34" charset="0"/>
              </a:rPr>
              <a:t>) </a:t>
            </a:r>
            <a:endParaRPr lang="en-US" altLang="en-US" sz="1600" dirty="0">
              <a:solidFill>
                <a:srgbClr val="00448F"/>
              </a:solidFill>
              <a:latin typeface="Calibri" panose="020F0502020204030204" pitchFamily="34" charset="0"/>
            </a:endParaRPr>
          </a:p>
          <a:p>
            <a:pPr eaLnBrk="1" hangingPunct="1"/>
            <a:r>
              <a:rPr lang="ru-RU" altLang="en-US" sz="1600" dirty="0" smtClean="0">
                <a:solidFill>
                  <a:srgbClr val="00448F"/>
                </a:solidFill>
                <a:latin typeface="Calibri" panose="020F0502020204030204" pitchFamily="34" charset="0"/>
              </a:rPr>
              <a:t>Вас могут </a:t>
            </a:r>
            <a:r>
              <a:rPr lang="ru-RU" altLang="en-US" sz="1600" b="1" dirty="0" smtClean="0">
                <a:solidFill>
                  <a:srgbClr val="00448F"/>
                </a:solidFill>
                <a:latin typeface="Calibri" panose="020F0502020204030204" pitchFamily="34" charset="0"/>
              </a:rPr>
              <a:t>перевести</a:t>
            </a:r>
            <a:r>
              <a:rPr lang="ru-RU" altLang="en-US" sz="1600" dirty="0" smtClean="0">
                <a:solidFill>
                  <a:srgbClr val="00448F"/>
                </a:solidFill>
                <a:latin typeface="Calibri" panose="020F0502020204030204" pitchFamily="34" charset="0"/>
              </a:rPr>
              <a:t> в другой отдел или место работы</a:t>
            </a:r>
            <a:r>
              <a:rPr lang="en-US" altLang="en-US" sz="1600" dirty="0" smtClean="0">
                <a:solidFill>
                  <a:srgbClr val="00448F"/>
                </a:solidFill>
                <a:latin typeface="Calibri" panose="020F0502020204030204" pitchFamily="34" charset="0"/>
              </a:rPr>
              <a:t> –</a:t>
            </a:r>
            <a:r>
              <a:rPr lang="ru-RU" altLang="en-US" sz="1600" dirty="0" smtClean="0">
                <a:solidFill>
                  <a:srgbClr val="00448F"/>
                </a:solidFill>
                <a:latin typeface="Calibri" panose="020F0502020204030204" pitchFamily="34" charset="0"/>
              </a:rPr>
              <a:t> сообщите нам, если это произойдет</a:t>
            </a:r>
            <a:r>
              <a:rPr lang="en-US" altLang="en-US" sz="1600" dirty="0" smtClean="0">
                <a:solidFill>
                  <a:srgbClr val="00448F"/>
                </a:solidFill>
                <a:latin typeface="Calibri" panose="020F0502020204030204" pitchFamily="34" charset="0"/>
              </a:rPr>
              <a:t>! </a:t>
            </a:r>
            <a:endParaRPr lang="en-US" altLang="en-US" sz="1600" dirty="0">
              <a:solidFill>
                <a:srgbClr val="00448F"/>
              </a:solidFill>
              <a:latin typeface="Calibri" panose="020F0502020204030204" pitchFamily="34" charset="0"/>
            </a:endParaRPr>
          </a:p>
          <a:p>
            <a:pPr eaLnBrk="1" hangingPunct="1"/>
            <a:r>
              <a:rPr lang="ru-RU" altLang="en-US" sz="1600" dirty="0" smtClean="0">
                <a:solidFill>
                  <a:srgbClr val="00448F"/>
                </a:solidFill>
                <a:latin typeface="Calibri" panose="020F0502020204030204" pitchFamily="34" charset="0"/>
              </a:rPr>
              <a:t>Имейте </a:t>
            </a:r>
            <a:r>
              <a:rPr lang="ru-RU" altLang="en-US" sz="1600" b="1" dirty="0" smtClean="0">
                <a:solidFill>
                  <a:srgbClr val="00448F"/>
                </a:solidFill>
                <a:latin typeface="Calibri" panose="020F0502020204030204" pitchFamily="34" charset="0"/>
              </a:rPr>
              <a:t>положительный настрой</a:t>
            </a:r>
            <a:r>
              <a:rPr lang="en-US" altLang="en-US" sz="1600" dirty="0" smtClean="0">
                <a:solidFill>
                  <a:srgbClr val="00448F"/>
                </a:solidFill>
                <a:latin typeface="Calibri" panose="020F0502020204030204" pitchFamily="34" charset="0"/>
              </a:rPr>
              <a:t>,</a:t>
            </a:r>
            <a:r>
              <a:rPr lang="ru-RU" altLang="en-US" sz="1600" dirty="0" smtClean="0">
                <a:solidFill>
                  <a:srgbClr val="00448F"/>
                </a:solidFill>
                <a:latin typeface="Calibri" panose="020F0502020204030204" pitchFamily="34" charset="0"/>
              </a:rPr>
              <a:t> говорите и улыбайтесь. </a:t>
            </a:r>
            <a:endParaRPr lang="en-US" altLang="en-US" sz="1600" dirty="0">
              <a:solidFill>
                <a:srgbClr val="00448F"/>
              </a:solidFill>
              <a:latin typeface="Calibri" panose="020F0502020204030204" pitchFamily="34" charset="0"/>
            </a:endParaRPr>
          </a:p>
          <a:p>
            <a:pPr lvl="1" algn="ctr" eaLnBrk="1" hangingPunct="1"/>
            <a:r>
              <a:rPr lang="ru-RU" altLang="en-US" sz="1500" b="1" dirty="0" smtClean="0">
                <a:solidFill>
                  <a:srgbClr val="00448F"/>
                </a:solidFill>
                <a:latin typeface="Calibri" panose="020F0502020204030204" pitchFamily="34" charset="0"/>
              </a:rPr>
              <a:t>Свяжитесь с компанией «</a:t>
            </a:r>
            <a:r>
              <a:rPr lang="en-US" altLang="en-US" sz="1500" b="1" dirty="0" smtClean="0">
                <a:solidFill>
                  <a:srgbClr val="00448F"/>
                </a:solidFill>
                <a:latin typeface="Calibri" panose="020F0502020204030204" pitchFamily="34" charset="0"/>
              </a:rPr>
              <a:t>Call GeoVisions</a:t>
            </a:r>
            <a:r>
              <a:rPr lang="ru-RU" altLang="en-US" sz="1500" b="1" dirty="0" smtClean="0">
                <a:solidFill>
                  <a:srgbClr val="00448F"/>
                </a:solidFill>
                <a:latin typeface="Calibri" panose="020F0502020204030204" pitchFamily="34" charset="0"/>
              </a:rPr>
              <a:t>», если у Вас возникнут затруднения</a:t>
            </a:r>
            <a:r>
              <a:rPr lang="en-US" altLang="en-US" sz="1500" b="1" dirty="0" smtClean="0">
                <a:solidFill>
                  <a:srgbClr val="00448F"/>
                </a:solidFill>
                <a:latin typeface="Calibri" panose="020F0502020204030204" pitchFamily="34" charset="0"/>
              </a:rPr>
              <a:t>.  </a:t>
            </a:r>
            <a:r>
              <a:rPr lang="ru-RU" altLang="en-US" sz="1500" b="1" dirty="0" smtClean="0">
                <a:solidFill>
                  <a:srgbClr val="00448F"/>
                </a:solidFill>
                <a:latin typeface="Calibri" panose="020F0502020204030204" pitchFamily="34" charset="0"/>
              </a:rPr>
              <a:t>Мы здесь для того, чтобы помочь Вам</a:t>
            </a:r>
            <a:r>
              <a:rPr lang="en-US" altLang="en-US" sz="1500" b="1" dirty="0" smtClean="0">
                <a:solidFill>
                  <a:srgbClr val="00448F"/>
                </a:solidFill>
                <a:latin typeface="Calibri" panose="020F0502020204030204" pitchFamily="34" charset="0"/>
              </a:rPr>
              <a:t>.</a:t>
            </a:r>
            <a:endParaRPr lang="en-US" altLang="en-US" sz="1500" dirty="0">
              <a:solidFill>
                <a:srgbClr val="00448F"/>
              </a:solidFill>
              <a:latin typeface="Calibri" panose="020F0502020204030204" pitchFamily="34" charset="0"/>
            </a:endParaRPr>
          </a:p>
          <a:p>
            <a:pPr eaLnBrk="1" hangingPunct="1"/>
            <a:endParaRPr lang="en-US" altLang="en-US" sz="1600" dirty="0">
              <a:solidFill>
                <a:srgbClr val="00448F"/>
              </a:solidFill>
              <a:latin typeface="Calibri" panose="020F0502020204030204" pitchFamily="34" charset="0"/>
            </a:endParaRPr>
          </a:p>
        </p:txBody>
      </p:sp>
      <p:sp>
        <p:nvSpPr>
          <p:cNvPr id="7" name="5-Point Star 6"/>
          <p:cNvSpPr/>
          <p:nvPr/>
        </p:nvSpPr>
        <p:spPr>
          <a:xfrm>
            <a:off x="3810000" y="1371600"/>
            <a:ext cx="3810000" cy="4343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4821" name="TextBox 7"/>
          <p:cNvSpPr txBox="1">
            <a:spLocks noChangeArrowheads="1"/>
          </p:cNvSpPr>
          <p:nvPr/>
        </p:nvSpPr>
        <p:spPr bwMode="auto">
          <a:xfrm rot="-987421">
            <a:off x="4774680" y="3154512"/>
            <a:ext cx="206375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ПОХМЕЛЬЕ не является причиной, чтобы отпрашиваться с работы</a:t>
            </a:r>
            <a:r>
              <a:rPr lang="en-US" alt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! </a:t>
            </a:r>
            <a:endParaRPr lang="en-US" altLang="en-US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6858000" cy="2743200"/>
          </a:xfrm>
        </p:spPr>
        <p:txBody>
          <a:bodyPr/>
          <a:lstStyle/>
          <a:p>
            <a:pPr algn="ctr" eaLnBrk="1" hangingPunct="1"/>
            <a:r>
              <a:rPr lang="ru-RU" altLang="en-US" sz="4800" b="1" dirty="0" smtClean="0">
                <a:ea typeface="ＭＳ Ｐゴシック" panose="020B0600070205080204" pitchFamily="34" charset="-128"/>
              </a:rPr>
              <a:t>Цели ориентирования</a:t>
            </a:r>
            <a:endParaRPr lang="en-US" altLang="en-US" sz="4800" b="1" dirty="0" smtClean="0">
              <a:ea typeface="ＭＳ Ｐゴシック" panose="020B0600070205080204" pitchFamily="34" charset="-128"/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431800" y="1295400"/>
            <a:ext cx="6357938" cy="1974850"/>
          </a:xfrm>
        </p:spPr>
        <p:txBody>
          <a:bodyPr/>
          <a:lstStyle/>
          <a:p>
            <a:pPr eaLnBrk="1" hangingPunct="1"/>
            <a:r>
              <a:rPr lang="ru-RU" altLang="en-US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Предоставить Вам </a:t>
            </a:r>
            <a:r>
              <a:rPr lang="ru-RU" altLang="en-US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информацию</a:t>
            </a:r>
            <a:r>
              <a:rPr lang="ru-RU" altLang="en-US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о хорошей программе.</a:t>
            </a:r>
            <a:endParaRPr lang="en-US" altLang="en-US" dirty="0" smtClean="0">
              <a:solidFill>
                <a:srgbClr val="00448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ru-RU" altLang="en-US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Помочь Вам посетить США с </a:t>
            </a:r>
            <a:r>
              <a:rPr lang="ru-RU" altLang="en-US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реалистичными ожиданиями.</a:t>
            </a:r>
            <a:endParaRPr lang="en-US" altLang="en-US" b="1" dirty="0" smtClean="0">
              <a:solidFill>
                <a:srgbClr val="00448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ru-RU" altLang="en-US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Узнать </a:t>
            </a:r>
            <a:r>
              <a:rPr lang="ru-RU" altLang="en-US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правила программы.</a:t>
            </a:r>
            <a:endParaRPr lang="en-US" altLang="en-US" b="1" dirty="0" smtClean="0">
              <a:solidFill>
                <a:srgbClr val="00448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ru-RU" altLang="en-US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Подготовить Вас к решению </a:t>
            </a:r>
            <a:r>
              <a:rPr lang="ru-RU" altLang="en-US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возможных проблем.</a:t>
            </a:r>
            <a:endParaRPr lang="en-US" altLang="en-US" b="1" dirty="0" smtClean="0">
              <a:solidFill>
                <a:srgbClr val="00448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ru-RU" altLang="en-US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Узнать нас получше в качестве </a:t>
            </a:r>
            <a:r>
              <a:rPr lang="ru-RU" altLang="en-US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Вашего</a:t>
            </a:r>
            <a:r>
              <a:rPr lang="ru-RU" altLang="en-US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</a:t>
            </a:r>
            <a:r>
              <a:rPr lang="ru-RU" altLang="en-US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спонсора</a:t>
            </a:r>
            <a:r>
              <a:rPr lang="ru-RU" altLang="en-US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в США.</a:t>
            </a:r>
            <a:endParaRPr lang="en-US" altLang="en-US" dirty="0" smtClean="0">
              <a:solidFill>
                <a:srgbClr val="00448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8196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1000" y="3471863"/>
            <a:ext cx="3208338" cy="240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5-Point Star 1"/>
          <p:cNvSpPr/>
          <p:nvPr/>
        </p:nvSpPr>
        <p:spPr>
          <a:xfrm>
            <a:off x="196850" y="3270250"/>
            <a:ext cx="3841750" cy="3327400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198" name="TextBox 2"/>
          <p:cNvSpPr txBox="1">
            <a:spLocks noChangeArrowheads="1"/>
          </p:cNvSpPr>
          <p:nvPr/>
        </p:nvSpPr>
        <p:spPr bwMode="auto">
          <a:xfrm rot="-1272760">
            <a:off x="1317625" y="4391215"/>
            <a:ext cx="174307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en-US" sz="12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Просмотрите Руководство по программе компании «</a:t>
            </a:r>
            <a:r>
              <a:rPr lang="en-US" altLang="en-US" sz="12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GeoVisions</a:t>
            </a:r>
            <a:r>
              <a:rPr lang="ru-RU" altLang="en-US" sz="12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» для боле подробной информации об основных темах в ориентировании</a:t>
            </a:r>
            <a:r>
              <a:rPr lang="en-US" altLang="en-US" sz="12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! </a:t>
            </a:r>
            <a:endParaRPr lang="en-US" altLang="en-US" sz="12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6348413" cy="1320800"/>
          </a:xfrm>
        </p:spPr>
        <p:txBody>
          <a:bodyPr/>
          <a:lstStyle/>
          <a:p>
            <a:pPr algn="ctr" eaLnBrk="1" hangingPunct="1"/>
            <a:r>
              <a:rPr lang="ru-RU" altLang="en-US" sz="3000" b="1" dirty="0" smtClean="0">
                <a:ea typeface="ＭＳ Ｐゴシック" panose="020B0600070205080204" pitchFamily="34" charset="-128"/>
              </a:rPr>
              <a:t>Информация о работе</a:t>
            </a:r>
            <a:r>
              <a:rPr lang="en-US" altLang="en-US" sz="3000" b="1" dirty="0" smtClean="0">
                <a:ea typeface="ＭＳ Ｐゴシック" panose="020B0600070205080204" pitchFamily="34" charset="-128"/>
              </a:rPr>
              <a:t> – </a:t>
            </a:r>
            <a:r>
              <a:rPr lang="ru-RU" altLang="en-US" sz="3000" b="1" dirty="0" smtClean="0">
                <a:ea typeface="ＭＳ Ｐゴシック" panose="020B0600070205080204" pitchFamily="34" charset="-128"/>
              </a:rPr>
              <a:t>Оценка среднего количества часов работы за неделю</a:t>
            </a:r>
            <a:r>
              <a:rPr lang="en-US" altLang="en-US" sz="3000" b="1" dirty="0" smtClean="0">
                <a:ea typeface="ＭＳ Ｐゴシック" panose="020B0600070205080204" pitchFamily="34" charset="-128"/>
              </a:rPr>
              <a:t> </a:t>
            </a:r>
          </a:p>
        </p:txBody>
      </p:sp>
      <p:sp>
        <p:nvSpPr>
          <p:cNvPr id="110595" name="Rectangle 3"/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 fontScale="77500" lnSpcReduction="20000"/>
          </a:bodyPr>
          <a:lstStyle/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ru-RU" altLang="en-US" sz="2800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Оценка среднего количества часов работы за неделю</a:t>
            </a:r>
            <a:endParaRPr lang="en-US" altLang="en-US" sz="2800" b="1" dirty="0" smtClean="0">
              <a:solidFill>
                <a:srgbClr val="00448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lvl="1"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ru-RU" altLang="en-US" sz="24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Что это значит</a:t>
            </a:r>
            <a:r>
              <a:rPr lang="en-US" altLang="en-US" sz="24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?</a:t>
            </a:r>
          </a:p>
          <a:p>
            <a:pPr lvl="1"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ru-RU" altLang="en-US" sz="24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Это о Вашем </a:t>
            </a:r>
            <a:r>
              <a:rPr lang="ru-RU" altLang="en-US" sz="2400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предложении о работе</a:t>
            </a:r>
            <a:r>
              <a:rPr lang="ru-RU" altLang="en-US" sz="24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. </a:t>
            </a:r>
            <a:endParaRPr lang="en-US" altLang="en-US" sz="2400" b="1" dirty="0" smtClean="0">
              <a:solidFill>
                <a:srgbClr val="00448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lvl="1"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ru-RU" altLang="en-US" sz="24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Это то что Вы </a:t>
            </a:r>
            <a:r>
              <a:rPr lang="ru-RU" altLang="en-US" sz="2400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ДОЛЖНЫ</a:t>
            </a:r>
            <a:r>
              <a:rPr lang="ru-RU" altLang="en-US" sz="24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получить, когда приедете  и в том случае, </a:t>
            </a:r>
            <a:r>
              <a:rPr lang="ru-RU" altLang="en-US" sz="2400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ЕСЛИ </a:t>
            </a:r>
            <a:r>
              <a:rPr lang="ru-RU" altLang="en-US" sz="24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не будет проблем с Вашей работой или такими проблемами как например плохая погода. </a:t>
            </a:r>
            <a:endParaRPr lang="en-US" altLang="en-US" sz="2400" dirty="0" smtClean="0">
              <a:solidFill>
                <a:srgbClr val="00448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ru-RU" altLang="en-US" sz="2800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Будьте терпеливыми.</a:t>
            </a:r>
            <a:endParaRPr lang="en-US" altLang="en-US" sz="2800" b="1" dirty="0" smtClean="0">
              <a:solidFill>
                <a:srgbClr val="00448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ru-RU" altLang="en-US" sz="2800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Позвоните нам </a:t>
            </a:r>
            <a:r>
              <a:rPr lang="ru-RU" altLang="en-US" sz="28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если у Вас возникнут сложности и у Вас будет мало или много часов работы</a:t>
            </a:r>
            <a:r>
              <a:rPr lang="en-US" altLang="en-US" sz="28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20675"/>
            <a:ext cx="6348413" cy="1320800"/>
          </a:xfrm>
        </p:spPr>
        <p:txBody>
          <a:bodyPr/>
          <a:lstStyle/>
          <a:p>
            <a:pPr algn="ctr" eaLnBrk="1" hangingPunct="1"/>
            <a:r>
              <a:rPr lang="ru-RU" altLang="en-US" sz="4800" b="1" dirty="0" smtClean="0">
                <a:latin typeface="Calibri" panose="020F0502020204030204" pitchFamily="34" charset="0"/>
              </a:rPr>
              <a:t>Информация о работе</a:t>
            </a:r>
            <a:r>
              <a:rPr lang="en-US" altLang="en-US" sz="4800" b="1" dirty="0" smtClean="0">
                <a:latin typeface="Calibri" panose="020F0502020204030204" pitchFamily="34" charset="0"/>
              </a:rPr>
              <a:t> –</a:t>
            </a:r>
            <a:r>
              <a:rPr lang="ru-RU" altLang="en-US" sz="4800" b="1" dirty="0" smtClean="0">
                <a:latin typeface="Calibri" panose="020F0502020204030204" pitchFamily="34" charset="0"/>
              </a:rPr>
              <a:t> налоги в США</a:t>
            </a:r>
            <a:endParaRPr lang="en-US" altLang="en-US" sz="4800" b="1" dirty="0" smtClean="0">
              <a:latin typeface="Calibri" panose="020F0502020204030204" pitchFamily="34" charset="0"/>
            </a:endParaRPr>
          </a:p>
        </p:txBody>
      </p:sp>
      <p:pic>
        <p:nvPicPr>
          <p:cNvPr id="36867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8600" y="2590800"/>
            <a:ext cx="34290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Rectangle 3"/>
          <p:cNvSpPr txBox="1">
            <a:spLocks noChangeArrowheads="1"/>
          </p:cNvSpPr>
          <p:nvPr/>
        </p:nvSpPr>
        <p:spPr bwMode="auto">
          <a:xfrm>
            <a:off x="228600" y="1721643"/>
            <a:ext cx="4114800" cy="431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endParaRPr lang="en-US" altLang="en-US" sz="1600" dirty="0">
              <a:solidFill>
                <a:srgbClr val="00448F"/>
              </a:solidFill>
            </a:endParaRPr>
          </a:p>
          <a:p>
            <a:pPr eaLnBrk="1" hangingPunct="1"/>
            <a:r>
              <a:rPr lang="ru-RU" altLang="en-US" sz="1300" b="1" dirty="0" smtClean="0">
                <a:solidFill>
                  <a:srgbClr val="00448F"/>
                </a:solidFill>
                <a:latin typeface="Calibri" panose="020F0502020204030204" pitchFamily="34" charset="0"/>
              </a:rPr>
              <a:t>Налоги, </a:t>
            </a:r>
            <a:r>
              <a:rPr lang="ru-RU" altLang="en-US" sz="1400" b="1" dirty="0" smtClean="0">
                <a:solidFill>
                  <a:srgbClr val="00448F"/>
                </a:solidFill>
                <a:latin typeface="Calibri" panose="020F0502020204030204" pitchFamily="34" charset="0"/>
              </a:rPr>
              <a:t>которые Вы должны оплачивать</a:t>
            </a:r>
            <a:r>
              <a:rPr lang="en-US" altLang="en-US" sz="1400" b="1" dirty="0" smtClean="0">
                <a:solidFill>
                  <a:srgbClr val="00448F"/>
                </a:solidFill>
                <a:latin typeface="Calibri" panose="020F0502020204030204" pitchFamily="34" charset="0"/>
              </a:rPr>
              <a:t>:</a:t>
            </a:r>
            <a:endParaRPr lang="en-US" altLang="en-US" sz="1400" b="1" dirty="0">
              <a:solidFill>
                <a:srgbClr val="00448F"/>
              </a:solidFill>
              <a:latin typeface="Calibri" panose="020F0502020204030204" pitchFamily="34" charset="0"/>
            </a:endParaRPr>
          </a:p>
          <a:p>
            <a:pPr lvl="1" eaLnBrk="1" hangingPunct="1"/>
            <a:r>
              <a:rPr lang="ru-RU" altLang="en-US" sz="1400" dirty="0" smtClean="0">
                <a:solidFill>
                  <a:srgbClr val="00448F"/>
                </a:solidFill>
                <a:latin typeface="Calibri" panose="020F0502020204030204" pitchFamily="34" charset="0"/>
              </a:rPr>
              <a:t>Подоходный налог штата</a:t>
            </a:r>
            <a:endParaRPr lang="en-US" altLang="en-US" sz="1400" dirty="0">
              <a:solidFill>
                <a:srgbClr val="00448F"/>
              </a:solidFill>
              <a:latin typeface="Calibri" panose="020F0502020204030204" pitchFamily="34" charset="0"/>
            </a:endParaRPr>
          </a:p>
          <a:p>
            <a:pPr lvl="1" eaLnBrk="1" hangingPunct="1"/>
            <a:r>
              <a:rPr lang="ru-RU" altLang="en-US" sz="1400" dirty="0" smtClean="0">
                <a:solidFill>
                  <a:srgbClr val="00448F"/>
                </a:solidFill>
                <a:latin typeface="Calibri" panose="020F0502020204030204" pitchFamily="34" charset="0"/>
              </a:rPr>
              <a:t>Федеральный подоходный налог</a:t>
            </a:r>
            <a:endParaRPr lang="en-US" altLang="en-US" sz="1400" dirty="0">
              <a:solidFill>
                <a:srgbClr val="00448F"/>
              </a:solidFill>
              <a:latin typeface="Calibri" panose="020F0502020204030204" pitchFamily="34" charset="0"/>
            </a:endParaRPr>
          </a:p>
          <a:p>
            <a:pPr lvl="1" eaLnBrk="1" hangingPunct="1"/>
            <a:r>
              <a:rPr lang="ru-RU" altLang="en-US" sz="1400" dirty="0" smtClean="0">
                <a:solidFill>
                  <a:srgbClr val="00448F"/>
                </a:solidFill>
                <a:latin typeface="Calibri" panose="020F0502020204030204" pitchFamily="34" charset="0"/>
              </a:rPr>
              <a:t>Местные и городские подоходные налоги</a:t>
            </a:r>
            <a:endParaRPr lang="en-US" altLang="en-US" sz="1400" dirty="0" smtClean="0">
              <a:solidFill>
                <a:srgbClr val="00448F"/>
              </a:solidFill>
              <a:latin typeface="Calibri" panose="020F0502020204030204" pitchFamily="34" charset="0"/>
            </a:endParaRPr>
          </a:p>
          <a:p>
            <a:pPr eaLnBrk="1" hangingPunct="1"/>
            <a:r>
              <a:rPr lang="ru-RU" altLang="en-US" sz="1400" b="1" dirty="0" smtClean="0">
                <a:solidFill>
                  <a:srgbClr val="00448F"/>
                </a:solidFill>
                <a:latin typeface="Calibri" panose="020F0502020204030204" pitchFamily="34" charset="0"/>
              </a:rPr>
              <a:t>Налоги, которые Вы не должны оплачивать </a:t>
            </a:r>
            <a:r>
              <a:rPr lang="en-US" altLang="en-US" sz="1400" b="1" dirty="0" smtClean="0">
                <a:solidFill>
                  <a:srgbClr val="00448F"/>
                </a:solidFill>
                <a:latin typeface="Calibri" panose="020F0502020204030204" pitchFamily="34" charset="0"/>
              </a:rPr>
              <a:t>:</a:t>
            </a:r>
          </a:p>
          <a:p>
            <a:pPr lvl="1" eaLnBrk="1" hangingPunct="1"/>
            <a:r>
              <a:rPr lang="ru-RU" altLang="en-US" sz="1400" dirty="0" smtClean="0">
                <a:solidFill>
                  <a:srgbClr val="00448F"/>
                </a:solidFill>
                <a:latin typeface="Calibri" panose="020F0502020204030204" pitchFamily="34" charset="0"/>
              </a:rPr>
              <a:t>Налог по социальному страхованию и медицинскому страхованию для пенсионеров.</a:t>
            </a:r>
            <a:endParaRPr lang="en-US" altLang="en-US" sz="1400" dirty="0">
              <a:solidFill>
                <a:srgbClr val="00448F"/>
              </a:solidFill>
              <a:latin typeface="Calibri" panose="020F0502020204030204" pitchFamily="34" charset="0"/>
            </a:endParaRPr>
          </a:p>
          <a:p>
            <a:pPr lvl="1" eaLnBrk="1" hangingPunct="1"/>
            <a:r>
              <a:rPr lang="ru-RU" altLang="en-US" sz="1400" dirty="0" smtClean="0">
                <a:solidFill>
                  <a:srgbClr val="00448F"/>
                </a:solidFill>
                <a:latin typeface="Calibri" panose="020F0502020204030204" pitchFamily="34" charset="0"/>
              </a:rPr>
              <a:t>Налог на предпринимателей по уплате взносов в фонд помощи безработным.</a:t>
            </a:r>
            <a:endParaRPr lang="en-US" altLang="en-US" sz="1400" dirty="0" smtClean="0">
              <a:solidFill>
                <a:srgbClr val="00448F"/>
              </a:solidFill>
              <a:latin typeface="Calibri" panose="020F0502020204030204" pitchFamily="34" charset="0"/>
            </a:endParaRPr>
          </a:p>
          <a:p>
            <a:pPr eaLnBrk="1" hangingPunct="1"/>
            <a:r>
              <a:rPr lang="ru-RU" altLang="en-US" sz="1400" dirty="0" smtClean="0">
                <a:solidFill>
                  <a:srgbClr val="00448F"/>
                </a:solidFill>
                <a:latin typeface="Calibri" panose="020F0502020204030204" pitchFamily="34" charset="0"/>
              </a:rPr>
              <a:t>Если у Вас будут высчитывать дополнительные налоги</a:t>
            </a:r>
            <a:r>
              <a:rPr lang="en-US" altLang="en-US" sz="1400" dirty="0" smtClean="0">
                <a:solidFill>
                  <a:srgbClr val="00448F"/>
                </a:solidFill>
                <a:latin typeface="Calibri" panose="020F0502020204030204" pitchFamily="34" charset="0"/>
              </a:rPr>
              <a:t>,</a:t>
            </a:r>
            <a:r>
              <a:rPr lang="ru-RU" altLang="en-US" sz="1400" dirty="0" smtClean="0">
                <a:solidFill>
                  <a:srgbClr val="00448F"/>
                </a:solidFill>
                <a:latin typeface="Calibri" panose="020F0502020204030204" pitchFamily="34" charset="0"/>
              </a:rPr>
              <a:t> свяжитесь с компанией «</a:t>
            </a:r>
            <a:r>
              <a:rPr lang="en-US" altLang="en-US" sz="1400" dirty="0" smtClean="0">
                <a:solidFill>
                  <a:srgbClr val="00448F"/>
                </a:solidFill>
                <a:latin typeface="Calibri" panose="020F0502020204030204" pitchFamily="34" charset="0"/>
              </a:rPr>
              <a:t>GeoVisions</a:t>
            </a:r>
            <a:r>
              <a:rPr lang="ru-RU" altLang="en-US" sz="1400" dirty="0" smtClean="0">
                <a:solidFill>
                  <a:srgbClr val="00448F"/>
                </a:solidFill>
                <a:latin typeface="Calibri" panose="020F0502020204030204" pitchFamily="34" charset="0"/>
              </a:rPr>
              <a:t>». </a:t>
            </a:r>
            <a:endParaRPr lang="en-US" altLang="en-US" sz="1400" dirty="0" smtClean="0">
              <a:solidFill>
                <a:srgbClr val="00448F"/>
              </a:solidFill>
              <a:latin typeface="Calibri" panose="020F0502020204030204" pitchFamily="34" charset="0"/>
            </a:endParaRPr>
          </a:p>
          <a:p>
            <a:pPr eaLnBrk="1" hangingPunct="1"/>
            <a:r>
              <a:rPr lang="ru-RU" altLang="en-US" sz="1600" dirty="0" smtClean="0">
                <a:solidFill>
                  <a:srgbClr val="00448F"/>
                </a:solidFill>
                <a:latin typeface="Calibri" panose="020F0502020204030204" pitchFamily="34" charset="0"/>
              </a:rPr>
              <a:t>Помните, Вы можете заявить  о возврате налога в следующем году по Вашей программе. </a:t>
            </a:r>
            <a:r>
              <a:rPr lang="en-US" altLang="en-US" sz="1600" dirty="0" smtClean="0">
                <a:solidFill>
                  <a:srgbClr val="00448F"/>
                </a:solidFill>
                <a:latin typeface="Calibri" panose="020F0502020204030204" pitchFamily="34" charset="0"/>
              </a:rPr>
              <a:t> </a:t>
            </a:r>
            <a:endParaRPr lang="en-US" altLang="en-US" sz="1600" dirty="0">
              <a:solidFill>
                <a:srgbClr val="00448F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533400"/>
            <a:ext cx="6348413" cy="1320800"/>
          </a:xfrm>
        </p:spPr>
        <p:txBody>
          <a:bodyPr/>
          <a:lstStyle/>
          <a:p>
            <a:pPr algn="ctr" eaLnBrk="1" hangingPunct="1"/>
            <a:r>
              <a:rPr lang="ru-RU" altLang="en-US" sz="4000" b="1" dirty="0" smtClean="0">
                <a:latin typeface="Calibri" panose="020F0502020204030204" pitchFamily="34" charset="0"/>
                <a:ea typeface="ＭＳ Ｐゴシック" panose="020B0600070205080204" pitchFamily="34" charset="-128"/>
              </a:rPr>
              <a:t>Информация о работе</a:t>
            </a:r>
            <a:r>
              <a:rPr lang="en-US" altLang="en-US" sz="4000" b="1" dirty="0" smtClean="0">
                <a:latin typeface="Calibri" panose="020F0502020204030204" pitchFamily="34" charset="0"/>
                <a:ea typeface="ＭＳ Ｐゴシック" panose="020B0600070205080204" pitchFamily="34" charset="-128"/>
              </a:rPr>
              <a:t> – </a:t>
            </a:r>
            <a:r>
              <a:rPr lang="ru-RU" altLang="en-US" sz="4000" b="1" dirty="0" smtClean="0">
                <a:latin typeface="Calibri" panose="020F0502020204030204" pitchFamily="34" charset="0"/>
                <a:ea typeface="ＭＳ Ｐゴシック" panose="020B0600070205080204" pitchFamily="34" charset="-128"/>
              </a:rPr>
              <a:t>что если меня уволят</a:t>
            </a:r>
            <a:r>
              <a:rPr lang="en-US" altLang="en-US" sz="4000" b="1" dirty="0" smtClean="0">
                <a:latin typeface="Calibri" panose="020F0502020204030204" pitchFamily="34" charset="0"/>
                <a:ea typeface="ＭＳ Ｐゴシック" panose="020B0600070205080204" pitchFamily="34" charset="-128"/>
              </a:rPr>
              <a:t>?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>
          <a:xfrm>
            <a:off x="0" y="2438400"/>
            <a:ext cx="7848600" cy="3859213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</a:pPr>
            <a:r>
              <a:rPr lang="ru-RU" altLang="en-US" sz="28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Позвоните нам незамедлительно</a:t>
            </a:r>
            <a:r>
              <a:rPr lang="en-US" altLang="en-US" sz="2800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.</a:t>
            </a:r>
            <a:r>
              <a:rPr lang="ru-RU" altLang="en-US" sz="2800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Мы постараемся помочь Вам</a:t>
            </a:r>
            <a:r>
              <a:rPr lang="en-US" altLang="en-US" sz="2800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.</a:t>
            </a:r>
          </a:p>
          <a:p>
            <a:pPr lvl="1" eaLnBrk="1" hangingPunct="1">
              <a:lnSpc>
                <a:spcPct val="90000"/>
              </a:lnSpc>
            </a:pPr>
            <a:r>
              <a:rPr lang="ru-RU" altLang="en-US" sz="2800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Оставьте сообщение </a:t>
            </a:r>
            <a:r>
              <a:rPr lang="ru-RU" altLang="en-US" sz="28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с номером, по которому мы сможем связаться с Вами</a:t>
            </a:r>
            <a:r>
              <a:rPr lang="ru-RU" altLang="en-US" sz="2800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. </a:t>
            </a:r>
            <a:endParaRPr lang="en-US" altLang="en-US" sz="2800" dirty="0" smtClean="0">
              <a:solidFill>
                <a:srgbClr val="00448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90000"/>
              </a:lnSpc>
            </a:pPr>
            <a:r>
              <a:rPr lang="ru-RU" altLang="en-US" sz="2800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Не покидайте своего места </a:t>
            </a:r>
            <a:r>
              <a:rPr lang="ru-RU" altLang="en-US" sz="28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пока Вы не будете чувствовать себя в безопасности</a:t>
            </a:r>
            <a:r>
              <a:rPr lang="ru-RU" altLang="en-US" sz="2800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. </a:t>
            </a:r>
            <a:endParaRPr lang="en-US" altLang="en-US" sz="2800" dirty="0" smtClean="0">
              <a:solidFill>
                <a:srgbClr val="00448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90000"/>
              </a:lnSpc>
            </a:pPr>
            <a:r>
              <a:rPr lang="ru-RU" altLang="en-US" sz="28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Вы </a:t>
            </a:r>
            <a:r>
              <a:rPr lang="ru-RU" altLang="en-US" sz="2800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не можете </a:t>
            </a:r>
            <a:r>
              <a:rPr lang="ru-RU" altLang="en-US" sz="28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работать на нового работодателя пока мы не одобрим Вашу новую работу.</a:t>
            </a:r>
            <a:endParaRPr lang="en-US" altLang="en-US" sz="2800" dirty="0" smtClean="0">
              <a:solidFill>
                <a:srgbClr val="00448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6348413" cy="1320800"/>
          </a:xfrm>
        </p:spPr>
        <p:txBody>
          <a:bodyPr/>
          <a:lstStyle/>
          <a:p>
            <a:pPr algn="ctr" eaLnBrk="1" hangingPunct="1"/>
            <a:r>
              <a:rPr lang="ru-RU" altLang="en-US" sz="4000" b="1" dirty="0" smtClean="0">
                <a:latin typeface="Calibri" panose="020F0502020204030204" pitchFamily="34" charset="0"/>
              </a:rPr>
              <a:t>Информация о работе</a:t>
            </a:r>
            <a:r>
              <a:rPr lang="en-US" altLang="en-US" sz="4000" b="1" dirty="0" smtClean="0">
                <a:latin typeface="Calibri" panose="020F0502020204030204" pitchFamily="34" charset="0"/>
              </a:rPr>
              <a:t> –</a:t>
            </a:r>
            <a:r>
              <a:rPr lang="ru-RU" altLang="en-US" sz="4000" b="1" dirty="0" smtClean="0">
                <a:latin typeface="Calibri" panose="020F0502020204030204" pitchFamily="34" charset="0"/>
              </a:rPr>
              <a:t> новая и вторая работа</a:t>
            </a:r>
            <a:endParaRPr lang="en-US" altLang="en-US" sz="4000" b="1" dirty="0" smtClean="0">
              <a:latin typeface="Calibri" panose="020F0502020204030204" pitchFamily="34" charset="0"/>
            </a:endParaRPr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>
          <a:xfrm>
            <a:off x="3359150" y="1752600"/>
            <a:ext cx="4130675" cy="3784600"/>
          </a:xfrm>
        </p:spPr>
        <p:txBody>
          <a:bodyPr/>
          <a:lstStyle/>
          <a:p>
            <a:pPr eaLnBrk="1" hangingPunct="1"/>
            <a:r>
              <a:rPr lang="ru-RU" altLang="en-US" sz="1400" dirty="0" smtClean="0">
                <a:solidFill>
                  <a:srgbClr val="00448F"/>
                </a:solidFill>
                <a:latin typeface="Calibri" panose="020F0502020204030204" pitchFamily="34" charset="0"/>
              </a:rPr>
              <a:t>Есть несколько работ , которые вы НЕ МОЖЕТЕ выполнять, пока находитесь в США</a:t>
            </a:r>
            <a:r>
              <a:rPr lang="en-US" altLang="en-US" sz="1400" dirty="0" smtClean="0">
                <a:solidFill>
                  <a:srgbClr val="00448F"/>
                </a:solidFill>
                <a:latin typeface="Calibri" panose="020F0502020204030204" pitchFamily="34" charset="0"/>
              </a:rPr>
              <a:t> –</a:t>
            </a:r>
            <a:r>
              <a:rPr lang="ru-RU" altLang="en-US" sz="1400" dirty="0" smtClean="0">
                <a:solidFill>
                  <a:srgbClr val="00448F"/>
                </a:solidFill>
                <a:latin typeface="Calibri" panose="020F0502020204030204" pitchFamily="34" charset="0"/>
              </a:rPr>
              <a:t> свяжитесь с компанией «</a:t>
            </a:r>
            <a:r>
              <a:rPr lang="en-US" altLang="en-US" sz="1400" dirty="0" smtClean="0">
                <a:solidFill>
                  <a:srgbClr val="00448F"/>
                </a:solidFill>
                <a:latin typeface="Calibri" panose="020F0502020204030204" pitchFamily="34" charset="0"/>
              </a:rPr>
              <a:t>GeoVisions</a:t>
            </a:r>
            <a:r>
              <a:rPr lang="ru-RU" altLang="en-US" sz="1400" dirty="0" smtClean="0">
                <a:solidFill>
                  <a:srgbClr val="00448F"/>
                </a:solidFill>
                <a:latin typeface="Calibri" panose="020F0502020204030204" pitchFamily="34" charset="0"/>
              </a:rPr>
              <a:t>»  за информацией</a:t>
            </a:r>
            <a:r>
              <a:rPr lang="en-US" altLang="en-US" sz="1400" dirty="0" smtClean="0">
                <a:solidFill>
                  <a:srgbClr val="00448F"/>
                </a:solidFill>
                <a:latin typeface="Calibri" panose="020F0502020204030204" pitchFamily="34" charset="0"/>
              </a:rPr>
              <a:t>! </a:t>
            </a:r>
          </a:p>
          <a:p>
            <a:pPr eaLnBrk="1" hangingPunct="1"/>
            <a:r>
              <a:rPr lang="ru-RU" altLang="en-US" sz="1400" dirty="0" smtClean="0">
                <a:solidFill>
                  <a:srgbClr val="00448F"/>
                </a:solidFill>
                <a:latin typeface="Calibri" panose="020F0502020204030204" pitchFamily="34" charset="0"/>
              </a:rPr>
              <a:t>Свяжитесь с компанией «</a:t>
            </a:r>
            <a:r>
              <a:rPr lang="en-US" altLang="en-US" sz="1400" dirty="0" smtClean="0">
                <a:solidFill>
                  <a:srgbClr val="00448F"/>
                </a:solidFill>
                <a:latin typeface="Calibri" panose="020F0502020204030204" pitchFamily="34" charset="0"/>
              </a:rPr>
              <a:t>GeoVisions</a:t>
            </a:r>
            <a:r>
              <a:rPr lang="ru-RU" altLang="en-US" sz="1400" dirty="0" smtClean="0">
                <a:solidFill>
                  <a:srgbClr val="00448F"/>
                </a:solidFill>
                <a:latin typeface="Calibri" panose="020F0502020204030204" pitchFamily="34" charset="0"/>
              </a:rPr>
              <a:t>» относительно </a:t>
            </a:r>
            <a:r>
              <a:rPr lang="ru-RU" altLang="en-US" sz="1400" b="1" dirty="0" smtClean="0">
                <a:solidFill>
                  <a:srgbClr val="00448F"/>
                </a:solidFill>
                <a:latin typeface="Calibri" panose="020F0502020204030204" pitchFamily="34" charset="0"/>
              </a:rPr>
              <a:t>бланка о предложении работы</a:t>
            </a:r>
            <a:r>
              <a:rPr lang="en-US" altLang="en-US" sz="1400" b="1" dirty="0" smtClean="0">
                <a:solidFill>
                  <a:srgbClr val="00448F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1400" dirty="0" smtClean="0">
                <a:solidFill>
                  <a:srgbClr val="00448F"/>
                </a:solidFill>
                <a:latin typeface="Calibri" panose="020F0502020204030204" pitchFamily="34" charset="0"/>
              </a:rPr>
              <a:t>– </a:t>
            </a:r>
            <a:r>
              <a:rPr lang="ru-RU" altLang="en-US" sz="1400" dirty="0" smtClean="0">
                <a:solidFill>
                  <a:srgbClr val="00448F"/>
                </a:solidFill>
                <a:latin typeface="Calibri" panose="020F0502020204030204" pitchFamily="34" charset="0"/>
              </a:rPr>
              <a:t>обратитесь к Вашему работодателю, чтобы заполнить её и далее предоставить в компанию «</a:t>
            </a:r>
            <a:r>
              <a:rPr lang="en-US" altLang="en-US" sz="1400" dirty="0" smtClean="0">
                <a:solidFill>
                  <a:srgbClr val="00448F"/>
                </a:solidFill>
                <a:latin typeface="Calibri" panose="020F0502020204030204" pitchFamily="34" charset="0"/>
              </a:rPr>
              <a:t>GeoVisions</a:t>
            </a:r>
            <a:r>
              <a:rPr lang="ru-RU" altLang="en-US" sz="1400" dirty="0" smtClean="0">
                <a:solidFill>
                  <a:srgbClr val="00448F"/>
                </a:solidFill>
                <a:latin typeface="Calibri" panose="020F0502020204030204" pitchFamily="34" charset="0"/>
              </a:rPr>
              <a:t>».</a:t>
            </a:r>
            <a:endParaRPr lang="en-US" altLang="en-US" sz="1400" dirty="0" smtClean="0">
              <a:solidFill>
                <a:srgbClr val="00448F"/>
              </a:solidFill>
              <a:latin typeface="Calibri" panose="020F0502020204030204" pitchFamily="34" charset="0"/>
            </a:endParaRPr>
          </a:p>
          <a:p>
            <a:pPr eaLnBrk="1" hangingPunct="1"/>
            <a:r>
              <a:rPr lang="ru-RU" altLang="en-US" sz="1400" dirty="0" smtClean="0">
                <a:solidFill>
                  <a:srgbClr val="00448F"/>
                </a:solidFill>
                <a:latin typeface="Calibri" panose="020F0502020204030204" pitchFamily="34" charset="0"/>
              </a:rPr>
              <a:t>Всегда помните, что предложения о новой и второй работах должны быть </a:t>
            </a:r>
            <a:r>
              <a:rPr lang="ru-RU" altLang="en-US" sz="1400" b="1" dirty="0" smtClean="0">
                <a:solidFill>
                  <a:srgbClr val="00448F"/>
                </a:solidFill>
                <a:latin typeface="Calibri" panose="020F0502020204030204" pitchFamily="34" charset="0"/>
              </a:rPr>
              <a:t>ПРОВЕРЕНЫ</a:t>
            </a:r>
            <a:r>
              <a:rPr lang="ru-RU" altLang="en-US" sz="1400" dirty="0" smtClean="0">
                <a:solidFill>
                  <a:srgbClr val="00448F"/>
                </a:solidFill>
                <a:latin typeface="Calibri" panose="020F0502020204030204" pitchFamily="34" charset="0"/>
              </a:rPr>
              <a:t> и </a:t>
            </a:r>
            <a:r>
              <a:rPr lang="ru-RU" altLang="en-US" sz="1400" b="1" dirty="0" smtClean="0">
                <a:solidFill>
                  <a:srgbClr val="00448F"/>
                </a:solidFill>
                <a:latin typeface="Calibri" panose="020F0502020204030204" pitchFamily="34" charset="0"/>
              </a:rPr>
              <a:t>ОДОБРЕНЫ</a:t>
            </a:r>
            <a:r>
              <a:rPr lang="ru-RU" altLang="en-US" sz="1400" dirty="0" smtClean="0">
                <a:solidFill>
                  <a:srgbClr val="00448F"/>
                </a:solidFill>
                <a:latin typeface="Calibri" panose="020F0502020204030204" pitchFamily="34" charset="0"/>
              </a:rPr>
              <a:t> командой компании «</a:t>
            </a:r>
            <a:r>
              <a:rPr lang="en-US" altLang="en-US" sz="1400" dirty="0" smtClean="0">
                <a:solidFill>
                  <a:srgbClr val="00448F"/>
                </a:solidFill>
                <a:latin typeface="Calibri" panose="020F0502020204030204" pitchFamily="34" charset="0"/>
              </a:rPr>
              <a:t>GeoVisions</a:t>
            </a:r>
            <a:r>
              <a:rPr lang="ru-RU" altLang="en-US" sz="1400" dirty="0" smtClean="0">
                <a:solidFill>
                  <a:srgbClr val="00448F"/>
                </a:solidFill>
                <a:latin typeface="Calibri" panose="020F0502020204030204" pitchFamily="34" charset="0"/>
              </a:rPr>
              <a:t>»</a:t>
            </a:r>
            <a:r>
              <a:rPr lang="en-US" altLang="en-US" sz="1400" dirty="0" smtClean="0">
                <a:solidFill>
                  <a:srgbClr val="00448F"/>
                </a:solidFill>
                <a:latin typeface="Calibri" panose="020F0502020204030204" pitchFamily="34" charset="0"/>
              </a:rPr>
              <a:t> </a:t>
            </a:r>
            <a:r>
              <a:rPr lang="ru-RU" altLang="en-US" sz="1400" dirty="0" smtClean="0">
                <a:solidFill>
                  <a:srgbClr val="00448F"/>
                </a:solidFill>
                <a:latin typeface="Calibri" panose="020F0502020204030204" pitchFamily="34" charset="0"/>
              </a:rPr>
              <a:t> </a:t>
            </a:r>
            <a:r>
              <a:rPr lang="ru-RU" altLang="en-US" sz="1400" b="1" dirty="0" smtClean="0">
                <a:solidFill>
                  <a:srgbClr val="00448F"/>
                </a:solidFill>
                <a:latin typeface="Calibri" panose="020F0502020204030204" pitchFamily="34" charset="0"/>
              </a:rPr>
              <a:t>ДО</a:t>
            </a:r>
            <a:r>
              <a:rPr lang="ru-RU" altLang="en-US" sz="1400" dirty="0" smtClean="0">
                <a:solidFill>
                  <a:srgbClr val="00448F"/>
                </a:solidFill>
                <a:latin typeface="Calibri" panose="020F0502020204030204" pitchFamily="34" charset="0"/>
              </a:rPr>
              <a:t> Вашего найма на работу. </a:t>
            </a:r>
            <a:r>
              <a:rPr lang="en-US" altLang="en-US" sz="1400" dirty="0" smtClean="0">
                <a:solidFill>
                  <a:srgbClr val="00448F"/>
                </a:solidFill>
                <a:latin typeface="Calibri" panose="020F0502020204030204" pitchFamily="34" charset="0"/>
              </a:rPr>
              <a:t> </a:t>
            </a:r>
          </a:p>
          <a:p>
            <a:pPr eaLnBrk="1" hangingPunct="1"/>
            <a:r>
              <a:rPr lang="ru-RU" altLang="en-US" sz="1400" dirty="0" smtClean="0">
                <a:solidFill>
                  <a:srgbClr val="00448F"/>
                </a:solidFill>
                <a:latin typeface="Calibri" panose="020F0502020204030204" pitchFamily="34" charset="0"/>
              </a:rPr>
              <a:t>Если Вы начнете работать до того, как мы одобрим работу</a:t>
            </a:r>
            <a:r>
              <a:rPr lang="en-US" altLang="en-US" sz="1400" dirty="0" smtClean="0">
                <a:solidFill>
                  <a:srgbClr val="00448F"/>
                </a:solidFill>
                <a:latin typeface="Calibri" panose="020F0502020204030204" pitchFamily="34" charset="0"/>
              </a:rPr>
              <a:t>,</a:t>
            </a:r>
            <a:r>
              <a:rPr lang="ru-RU" altLang="en-US" sz="1400" dirty="0" smtClean="0">
                <a:solidFill>
                  <a:srgbClr val="00448F"/>
                </a:solidFill>
                <a:latin typeface="Calibri" panose="020F0502020204030204" pitchFamily="34" charset="0"/>
              </a:rPr>
              <a:t> госдепартамент рассмотрит  работу в качестве </a:t>
            </a:r>
            <a:r>
              <a:rPr lang="ru-RU" altLang="en-US" sz="1400" b="1" dirty="0" smtClean="0">
                <a:solidFill>
                  <a:srgbClr val="00448F"/>
                </a:solidFill>
                <a:latin typeface="Calibri" panose="020F0502020204030204" pitchFamily="34" charset="0"/>
              </a:rPr>
              <a:t>несанкционированного найма</a:t>
            </a:r>
            <a:r>
              <a:rPr lang="en-US" altLang="en-US" sz="1400" b="1" dirty="0" smtClean="0">
                <a:solidFill>
                  <a:srgbClr val="00448F"/>
                </a:solidFill>
                <a:latin typeface="Calibri" panose="020F0502020204030204" pitchFamily="34" charset="0"/>
              </a:rPr>
              <a:t>.   </a:t>
            </a:r>
          </a:p>
          <a:p>
            <a:pPr eaLnBrk="1" hangingPunct="1"/>
            <a:r>
              <a:rPr lang="ru-RU" altLang="en-US" sz="1400" dirty="0" smtClean="0">
                <a:solidFill>
                  <a:srgbClr val="00448F"/>
                </a:solidFill>
                <a:latin typeface="Calibri" panose="020F0502020204030204" pitchFamily="34" charset="0"/>
              </a:rPr>
              <a:t>Пожалуйста, </a:t>
            </a:r>
            <a:r>
              <a:rPr lang="ru-RU" altLang="en-US" sz="1400" b="1" dirty="0" smtClean="0">
                <a:solidFill>
                  <a:srgbClr val="00448F"/>
                </a:solidFill>
                <a:latin typeface="Calibri" panose="020F0502020204030204" pitchFamily="34" charset="0"/>
              </a:rPr>
              <a:t>не начинайте работать, </a:t>
            </a:r>
            <a:r>
              <a:rPr lang="ru-RU" altLang="en-US" sz="1400" dirty="0" smtClean="0">
                <a:solidFill>
                  <a:srgbClr val="00448F"/>
                </a:solidFill>
                <a:latin typeface="Calibri" panose="020F0502020204030204" pitchFamily="34" charset="0"/>
              </a:rPr>
              <a:t>пока кто-нибудь из компании «</a:t>
            </a:r>
            <a:r>
              <a:rPr lang="en-US" altLang="en-US" sz="1400" dirty="0" smtClean="0">
                <a:solidFill>
                  <a:srgbClr val="00448F"/>
                </a:solidFill>
                <a:latin typeface="Calibri" panose="020F0502020204030204" pitchFamily="34" charset="0"/>
              </a:rPr>
              <a:t>GeoVisions</a:t>
            </a:r>
            <a:r>
              <a:rPr lang="ru-RU" altLang="en-US" sz="1400" dirty="0" smtClean="0">
                <a:solidFill>
                  <a:srgbClr val="00448F"/>
                </a:solidFill>
                <a:latin typeface="Calibri" panose="020F0502020204030204" pitchFamily="34" charset="0"/>
              </a:rPr>
              <a:t>» не скажет Вам, что работа в порядке</a:t>
            </a:r>
            <a:r>
              <a:rPr lang="en-US" altLang="en-US" sz="1400" dirty="0" smtClean="0">
                <a:solidFill>
                  <a:srgbClr val="00448F"/>
                </a:solidFill>
                <a:latin typeface="Calibri" panose="020F0502020204030204" pitchFamily="34" charset="0"/>
              </a:rPr>
              <a:t>!</a:t>
            </a:r>
          </a:p>
        </p:txBody>
      </p:sp>
      <p:pic>
        <p:nvPicPr>
          <p:cNvPr id="38916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875" y="1905000"/>
            <a:ext cx="3016250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-57150" y="304800"/>
            <a:ext cx="7034213" cy="685800"/>
          </a:xfrm>
        </p:spPr>
        <p:txBody>
          <a:bodyPr/>
          <a:lstStyle/>
          <a:p>
            <a:pPr algn="ctr" eaLnBrk="1" hangingPunct="1"/>
            <a:r>
              <a:rPr lang="ru-RU" altLang="en-US" sz="3500" b="1" dirty="0" smtClean="0">
                <a:latin typeface="Calibri" panose="020F0502020204030204" pitchFamily="34" charset="0"/>
              </a:rPr>
              <a:t>Информация о работе </a:t>
            </a:r>
            <a:r>
              <a:rPr lang="en-US" altLang="en-US" sz="3500" b="1" dirty="0" smtClean="0">
                <a:latin typeface="Calibri" panose="020F0502020204030204" pitchFamily="34" charset="0"/>
              </a:rPr>
              <a:t>– </a:t>
            </a:r>
            <a:r>
              <a:rPr lang="ru-RU" altLang="en-US" sz="3500" b="1" dirty="0" smtClean="0">
                <a:latin typeface="Calibri" panose="020F0502020204030204" pitchFamily="34" charset="0"/>
              </a:rPr>
              <a:t>Предложения о новой и второй работе</a:t>
            </a:r>
            <a:endParaRPr lang="en-US" altLang="en-US" sz="3500" b="1" dirty="0" smtClean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18787" name="Rectangle 3"/>
          <p:cNvSpPr>
            <a:spLocks noGrp="1" noChangeArrowheads="1"/>
          </p:cNvSpPr>
          <p:nvPr>
            <p:ph idx="1"/>
          </p:nvPr>
        </p:nvSpPr>
        <p:spPr>
          <a:xfrm>
            <a:off x="-76200" y="1905000"/>
            <a:ext cx="4114800" cy="3881438"/>
          </a:xfrm>
        </p:spPr>
        <p:txBody>
          <a:bodyPr rtlCol="0">
            <a:normAutofit fontScale="85000" lnSpcReduction="20000"/>
          </a:bodyPr>
          <a:lstStyle/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Wingdings 3" charset="2"/>
              <a:buChar char=""/>
              <a:defRPr/>
            </a:pPr>
            <a:r>
              <a:rPr lang="ru-RU" altLang="en-US" sz="24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Проверьте с Вашим работодателем </a:t>
            </a:r>
            <a:r>
              <a:rPr lang="ru-RU" altLang="en-US" sz="2400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политики и советы </a:t>
            </a:r>
            <a:r>
              <a:rPr lang="ru-RU" altLang="en-US" sz="24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относительно вторых работ.</a:t>
            </a:r>
            <a:endParaRPr lang="en-US" altLang="en-US" sz="2400" dirty="0">
              <a:solidFill>
                <a:srgbClr val="00448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Wingdings 3" charset="2"/>
              <a:buChar char=""/>
              <a:defRPr/>
            </a:pPr>
            <a:r>
              <a:rPr lang="ru-RU" altLang="en-US" sz="24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Спросите Вашего работодателя о </a:t>
            </a:r>
            <a:r>
              <a:rPr lang="ru-RU" altLang="en-US" sz="2400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графиках</a:t>
            </a:r>
            <a:r>
              <a:rPr lang="ru-RU" altLang="en-US" sz="24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, которые помогут Вам. </a:t>
            </a:r>
            <a:endParaRPr lang="en-US" altLang="en-US" sz="2400" dirty="0">
              <a:solidFill>
                <a:srgbClr val="00448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Wingdings 3" charset="2"/>
              <a:buChar char=""/>
              <a:defRPr/>
            </a:pPr>
            <a:r>
              <a:rPr lang="ru-RU" altLang="en-US" sz="24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Ваша вторая работа не </a:t>
            </a:r>
            <a:r>
              <a:rPr lang="ru-RU" altLang="en-US" sz="2400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должна мешать </a:t>
            </a:r>
            <a:r>
              <a:rPr lang="ru-RU" altLang="en-US" sz="24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Вашей первоначальной работе. </a:t>
            </a:r>
            <a:endParaRPr lang="en-US" altLang="en-US" sz="2400" dirty="0" smtClean="0">
              <a:solidFill>
                <a:srgbClr val="00448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Wingdings 3" charset="2"/>
              <a:buChar char=""/>
              <a:defRPr/>
            </a:pPr>
            <a:r>
              <a:rPr lang="ru-RU" altLang="en-US" sz="2400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Просматривайте </a:t>
            </a:r>
            <a:r>
              <a:rPr lang="ru-RU" altLang="en-US" sz="24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газеты, витрины магазинов, доски объявления сообщества в супермаркетах. </a:t>
            </a:r>
            <a:endParaRPr lang="en-US" altLang="en-US" sz="2400" dirty="0" smtClean="0">
              <a:solidFill>
                <a:srgbClr val="00448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39940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8600" y="2514600"/>
            <a:ext cx="33528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336550" y="312738"/>
            <a:ext cx="6654800" cy="1092200"/>
          </a:xfrm>
        </p:spPr>
        <p:txBody>
          <a:bodyPr/>
          <a:lstStyle/>
          <a:p>
            <a:pPr algn="ctr" eaLnBrk="1" hangingPunct="1"/>
            <a:r>
              <a:rPr lang="ru-RU" altLang="en-US" sz="4500" b="1" dirty="0" smtClean="0">
                <a:ea typeface="ＭＳ Ｐゴシック" panose="020B0600070205080204" pitchFamily="34" charset="-128"/>
              </a:rPr>
              <a:t>Проживание студента</a:t>
            </a:r>
            <a:endParaRPr lang="en-US" altLang="en-US" sz="4500" b="1" dirty="0" smtClean="0">
              <a:ea typeface="ＭＳ Ｐゴシック" panose="020B0600070205080204" pitchFamily="34" charset="-128"/>
            </a:endParaRP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295400"/>
            <a:ext cx="3630613" cy="4572000"/>
          </a:xfrm>
        </p:spPr>
        <p:txBody>
          <a:bodyPr/>
          <a:lstStyle/>
          <a:p>
            <a:pPr eaLnBrk="1" hangingPunct="1"/>
            <a:r>
              <a:rPr lang="ru-RU" altLang="en-US" sz="15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Читайте информацию об аренде, на которую Вы подписаны, очень </a:t>
            </a:r>
            <a:r>
              <a:rPr lang="ru-RU" altLang="en-US" sz="1500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ВНИМАТЕЛЬНО</a:t>
            </a:r>
            <a:r>
              <a:rPr lang="en-US" altLang="en-US" sz="15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! </a:t>
            </a:r>
          </a:p>
          <a:p>
            <a:pPr eaLnBrk="1" hangingPunct="1"/>
            <a:r>
              <a:rPr lang="ru-RU" altLang="en-US" sz="15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Если Ваш работодатель будет предоставлять жилье</a:t>
            </a:r>
            <a:r>
              <a:rPr lang="en-US" altLang="en-US" sz="15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,</a:t>
            </a:r>
            <a:r>
              <a:rPr lang="ru-RU" altLang="en-US" sz="15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то </a:t>
            </a:r>
            <a:r>
              <a:rPr lang="ru-RU" altLang="en-US" sz="1500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ставка аренды</a:t>
            </a:r>
            <a:r>
              <a:rPr lang="ru-RU" altLang="en-US" sz="15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будет указана в Вашем предложении о работе. </a:t>
            </a:r>
            <a:endParaRPr lang="en-US" altLang="en-US" sz="1500" dirty="0" smtClean="0">
              <a:solidFill>
                <a:srgbClr val="00448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ru-RU" altLang="en-US" sz="15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Соблюдайте </a:t>
            </a:r>
            <a:r>
              <a:rPr lang="ru-RU" altLang="en-US" sz="1500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чистоту</a:t>
            </a:r>
            <a:r>
              <a:rPr lang="ru-RU" altLang="en-US" sz="15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Вашего жилья.</a:t>
            </a:r>
            <a:endParaRPr lang="en-US" altLang="en-US" sz="1500" b="1" dirty="0" smtClean="0">
              <a:solidFill>
                <a:srgbClr val="00448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ru-RU" altLang="en-US" sz="1500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Берегите имущество</a:t>
            </a:r>
            <a:r>
              <a:rPr lang="en-US" altLang="en-US" sz="1500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en-US" sz="15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– </a:t>
            </a:r>
            <a:r>
              <a:rPr lang="ru-RU" altLang="en-US" sz="1500" dirty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Вы должны будете оплатить </a:t>
            </a:r>
            <a:r>
              <a:rPr lang="ru-RU" altLang="en-US" sz="15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за вред</a:t>
            </a:r>
            <a:r>
              <a:rPr lang="en-US" altLang="en-US" sz="15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!</a:t>
            </a:r>
          </a:p>
          <a:p>
            <a:pPr eaLnBrk="1" hangingPunct="1"/>
            <a:r>
              <a:rPr lang="ru-RU" altLang="en-US" sz="15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Если у Вас возникнут </a:t>
            </a:r>
            <a:r>
              <a:rPr lang="ru-RU" altLang="en-US" sz="1500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проблемы с проживанием</a:t>
            </a:r>
            <a:r>
              <a:rPr lang="ru-RU" altLang="en-US" sz="15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, обратитесь к Вашему работодателю или в компанию «</a:t>
            </a:r>
            <a:r>
              <a:rPr lang="en-US" altLang="en-US" sz="15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GeoVisions</a:t>
            </a:r>
            <a:r>
              <a:rPr lang="ru-RU" altLang="en-US" sz="15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».</a:t>
            </a:r>
            <a:endParaRPr lang="en-US" altLang="en-US" sz="1500" dirty="0" smtClean="0">
              <a:solidFill>
                <a:srgbClr val="00448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ru-RU" altLang="en-US" sz="15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Если Вы сами найдете проживание</a:t>
            </a:r>
            <a:r>
              <a:rPr lang="en-US" altLang="en-US" sz="15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, </a:t>
            </a:r>
            <a:r>
              <a:rPr lang="ru-RU" altLang="en-US" sz="15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убедитесь, что там </a:t>
            </a:r>
            <a:r>
              <a:rPr lang="ru-RU" altLang="en-US" sz="1500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безопасно и что помещение не переполнено </a:t>
            </a:r>
            <a:r>
              <a:rPr lang="ru-RU" altLang="en-US" sz="15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людьми.</a:t>
            </a:r>
          </a:p>
          <a:p>
            <a:pPr eaLnBrk="1" hangingPunct="1"/>
            <a:r>
              <a:rPr lang="ru-RU" altLang="en-US" sz="15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Сообщите нам  </a:t>
            </a:r>
            <a:r>
              <a:rPr lang="ru-RU" altLang="en-US" sz="1500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незамедлительно</a:t>
            </a:r>
            <a:r>
              <a:rPr lang="ru-RU" altLang="en-US" sz="15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о Вашем новом месте проживания</a:t>
            </a:r>
            <a:r>
              <a:rPr lang="en-US" altLang="en-US" sz="1500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!</a:t>
            </a:r>
          </a:p>
        </p:txBody>
      </p:sp>
      <p:pic>
        <p:nvPicPr>
          <p:cNvPr id="40964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35413" y="1693863"/>
            <a:ext cx="33528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TextBox 1"/>
          <p:cNvSpPr txBox="1">
            <a:spLocks noChangeArrowheads="1"/>
          </p:cNvSpPr>
          <p:nvPr/>
        </p:nvSpPr>
        <p:spPr bwMode="auto">
          <a:xfrm>
            <a:off x="4267200" y="4495800"/>
            <a:ext cx="28448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en-US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Просмотрите Ваше руководство  студента о полном списке ПРАВИЛ ПРОЖИВАНИЯ и СТАНДАРТАХ</a:t>
            </a:r>
            <a:r>
              <a:rPr lang="en-US" altLang="en-US" b="1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! </a:t>
            </a:r>
            <a:endParaRPr lang="en-US" altLang="en-US" b="1" dirty="0">
              <a:solidFill>
                <a:schemeClr val="accent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en-US" b="1" dirty="0" smtClean="0">
                <a:ea typeface="ＭＳ Ｐゴシック" panose="020B0600070205080204" pitchFamily="34" charset="-128"/>
              </a:rPr>
              <a:t>Проживание студента</a:t>
            </a:r>
            <a:r>
              <a:rPr lang="en-US" altLang="en-US" b="1" dirty="0" smtClean="0">
                <a:ea typeface="ＭＳ Ｐゴシック" panose="020B0600070205080204" pitchFamily="34" charset="-128"/>
              </a:rPr>
              <a:t> –</a:t>
            </a:r>
            <a:r>
              <a:rPr lang="ru-RU" altLang="en-US" b="1" dirty="0" smtClean="0">
                <a:ea typeface="ＭＳ Ｐゴシック" panose="020B0600070205080204" pitchFamily="34" charset="-128"/>
              </a:rPr>
              <a:t> что ожидать</a:t>
            </a:r>
            <a:endParaRPr lang="en-US" altLang="en-US" b="1" dirty="0" smtClean="0">
              <a:ea typeface="ＭＳ Ｐゴシック" panose="020B0600070205080204" pitchFamily="34" charset="-128"/>
            </a:endParaRPr>
          </a:p>
        </p:txBody>
      </p:sp>
      <p:sp>
        <p:nvSpPr>
          <p:cNvPr id="75779" name="Rectangle 3"/>
          <p:cNvSpPr>
            <a:spLocks noGrp="1" noChangeArrowheads="1"/>
          </p:cNvSpPr>
          <p:nvPr>
            <p:ph idx="1"/>
          </p:nvPr>
        </p:nvSpPr>
        <p:spPr>
          <a:xfrm>
            <a:off x="1068388" y="2670175"/>
            <a:ext cx="4191000" cy="1579563"/>
          </a:xfrm>
        </p:spPr>
        <p:txBody>
          <a:bodyPr rtlCol="0">
            <a:normAutofit fontScale="70000" lnSpcReduction="20000"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panose="020B0600070205080204" pitchFamily="34" charset="-128"/>
              </a:rPr>
              <a:t>	</a:t>
            </a:r>
            <a:endParaRPr lang="en-US" altLang="en-US" sz="2800" dirty="0" smtClean="0">
              <a:solidFill>
                <a:srgbClr val="00448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 3" charset="2"/>
              <a:buChar char=""/>
              <a:defRPr/>
            </a:pPr>
            <a:r>
              <a:rPr lang="ru-RU" altLang="en-US" sz="28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Чистотой комнат</a:t>
            </a:r>
            <a:endParaRPr lang="en-US" altLang="en-US" sz="2800" dirty="0" smtClean="0">
              <a:solidFill>
                <a:srgbClr val="00448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 3" charset="2"/>
              <a:buChar char=""/>
              <a:defRPr/>
            </a:pPr>
            <a:r>
              <a:rPr lang="ru-RU" altLang="en-US" sz="28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Замками на дверях</a:t>
            </a:r>
            <a:endParaRPr lang="en-US" altLang="en-US" sz="2800" dirty="0" smtClean="0">
              <a:solidFill>
                <a:srgbClr val="00448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 3" charset="2"/>
              <a:buChar char=""/>
              <a:defRPr/>
            </a:pPr>
            <a:r>
              <a:rPr lang="ru-RU" altLang="en-US" sz="28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Хорошо освещенными и безопасными входами</a:t>
            </a:r>
            <a:endParaRPr lang="en-US" altLang="en-US" sz="2800" dirty="0" smtClean="0">
              <a:solidFill>
                <a:srgbClr val="00448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41988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9775" y="2490788"/>
            <a:ext cx="2714625" cy="203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Rectangle 1"/>
          <p:cNvSpPr>
            <a:spLocks noChangeArrowheads="1"/>
          </p:cNvSpPr>
          <p:nvPr/>
        </p:nvSpPr>
        <p:spPr bwMode="auto">
          <a:xfrm>
            <a:off x="0" y="1828800"/>
            <a:ext cx="4572000" cy="1089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lang="ru-RU" altLang="en-US" b="1" dirty="0" smtClean="0">
                <a:solidFill>
                  <a:srgbClr val="00448F"/>
                </a:solidFill>
                <a:latin typeface="Calibri" panose="020F0502020204030204" pitchFamily="34" charset="0"/>
              </a:rPr>
              <a:t>Даже если Вы сами найдете жилье</a:t>
            </a:r>
            <a:r>
              <a:rPr lang="en-US" altLang="en-US" b="1" dirty="0" smtClean="0">
                <a:solidFill>
                  <a:srgbClr val="00448F"/>
                </a:solidFill>
                <a:latin typeface="Calibri" panose="020F0502020204030204" pitchFamily="34" charset="0"/>
              </a:rPr>
              <a:t>,</a:t>
            </a:r>
            <a:r>
              <a:rPr lang="ru-RU" altLang="en-US" b="1" dirty="0" smtClean="0">
                <a:solidFill>
                  <a:srgbClr val="00448F"/>
                </a:solidFill>
                <a:latin typeface="Calibri" panose="020F0502020204030204" pitchFamily="34" charset="0"/>
              </a:rPr>
              <a:t> следуйте данным пунктам</a:t>
            </a:r>
            <a:r>
              <a:rPr lang="en-US" altLang="en-US" b="1" dirty="0" smtClean="0">
                <a:solidFill>
                  <a:srgbClr val="00448F"/>
                </a:solidFill>
                <a:latin typeface="Calibri" panose="020F0502020204030204" pitchFamily="34" charset="0"/>
              </a:rPr>
              <a:t>.</a:t>
            </a:r>
            <a:r>
              <a:rPr lang="ru-RU" altLang="en-US" b="1" dirty="0" smtClean="0">
                <a:solidFill>
                  <a:srgbClr val="00448F"/>
                </a:solidFill>
                <a:latin typeface="Calibri" panose="020F0502020204030204" pitchFamily="34" charset="0"/>
              </a:rPr>
              <a:t> Присматривайте за</a:t>
            </a:r>
            <a:r>
              <a:rPr lang="en-US" altLang="en-US" b="1" dirty="0" smtClean="0">
                <a:solidFill>
                  <a:srgbClr val="00448F"/>
                </a:solidFill>
                <a:latin typeface="Calibri" panose="020F0502020204030204" pitchFamily="34" charset="0"/>
              </a:rPr>
              <a:t>: </a:t>
            </a:r>
            <a:endParaRPr lang="en-US" altLang="en-US" b="1" dirty="0">
              <a:solidFill>
                <a:srgbClr val="00448F"/>
              </a:solidFill>
              <a:latin typeface="Calibri" panose="020F0502020204030204" pitchFamily="34" charset="0"/>
            </a:endParaRPr>
          </a:p>
        </p:txBody>
      </p:sp>
      <p:sp>
        <p:nvSpPr>
          <p:cNvPr id="41990" name="Rectangle 2"/>
          <p:cNvSpPr>
            <a:spLocks noChangeArrowheads="1"/>
          </p:cNvSpPr>
          <p:nvPr/>
        </p:nvSpPr>
        <p:spPr bwMode="auto">
          <a:xfrm>
            <a:off x="3278188" y="4729163"/>
            <a:ext cx="3962400" cy="1865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SzTx/>
            </a:pPr>
            <a:r>
              <a:rPr lang="ru-RU" altLang="en-US" sz="1800" dirty="0" smtClean="0">
                <a:solidFill>
                  <a:srgbClr val="00448F"/>
                </a:solidFill>
                <a:latin typeface="Calibri" panose="020F0502020204030204" pitchFamily="34" charset="0"/>
              </a:rPr>
              <a:t>Вы ответственны за чистоту.</a:t>
            </a:r>
            <a:endParaRPr lang="en-US" altLang="en-US" sz="1800" dirty="0">
              <a:solidFill>
                <a:srgbClr val="00448F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SzTx/>
            </a:pPr>
            <a:r>
              <a:rPr lang="ru-RU" altLang="en-US" sz="1800" dirty="0" smtClean="0">
                <a:solidFill>
                  <a:srgbClr val="00448F"/>
                </a:solidFill>
                <a:latin typeface="Calibri" panose="020F0502020204030204" pitchFamily="34" charset="0"/>
              </a:rPr>
              <a:t>Возврат депозита зависит от того в каком состоянии Вы покидаете жилье.</a:t>
            </a:r>
            <a:endParaRPr lang="en-US" altLang="en-US" sz="1800" dirty="0">
              <a:solidFill>
                <a:srgbClr val="00448F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SzTx/>
            </a:pPr>
            <a:r>
              <a:rPr lang="ru-RU" altLang="en-US" sz="1800" dirty="0" smtClean="0">
                <a:solidFill>
                  <a:srgbClr val="00448F"/>
                </a:solidFill>
                <a:latin typeface="Calibri" panose="020F0502020204030204" pitchFamily="34" charset="0"/>
              </a:rPr>
              <a:t>Вы ответственны за  нанесенный ущерб. </a:t>
            </a:r>
            <a:endParaRPr lang="en-US" altLang="en-US" sz="1800" dirty="0">
              <a:solidFill>
                <a:srgbClr val="00448F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SzTx/>
            </a:pPr>
            <a:r>
              <a:rPr lang="ru-RU" altLang="en-US" sz="1800" dirty="0">
                <a:solidFill>
                  <a:srgbClr val="00448F"/>
                </a:solidFill>
                <a:latin typeface="Calibri" pitchFamily="-1" charset="0"/>
              </a:rPr>
              <a:t>Будьте </a:t>
            </a:r>
            <a:r>
              <a:rPr lang="ru-RU" altLang="en-US" sz="1800" dirty="0" smtClean="0">
                <a:solidFill>
                  <a:srgbClr val="00448F"/>
                </a:solidFill>
                <a:latin typeface="Calibri" pitchFamily="-1" charset="0"/>
              </a:rPr>
              <a:t>внимательны в том</a:t>
            </a:r>
            <a:r>
              <a:rPr lang="ru-RU" altLang="en-US" sz="1800" dirty="0" smtClean="0">
                <a:solidFill>
                  <a:srgbClr val="00448F"/>
                </a:solidFill>
                <a:latin typeface="Calibri" panose="020F0502020204030204" pitchFamily="34" charset="0"/>
              </a:rPr>
              <a:t>, кого Вы приглашаете в свой дом</a:t>
            </a:r>
            <a:r>
              <a:rPr lang="en-US" altLang="en-US" sz="1800" dirty="0" smtClean="0">
                <a:solidFill>
                  <a:srgbClr val="00448F"/>
                </a:solidFill>
                <a:latin typeface="Calibri" panose="020F0502020204030204" pitchFamily="34" charset="0"/>
              </a:rPr>
              <a:t>.</a:t>
            </a:r>
            <a:endParaRPr lang="en-US" altLang="en-US" sz="180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1991" name="Rectangle 3"/>
          <p:cNvSpPr>
            <a:spLocks noChangeArrowheads="1"/>
          </p:cNvSpPr>
          <p:nvPr/>
        </p:nvSpPr>
        <p:spPr bwMode="auto">
          <a:xfrm>
            <a:off x="577850" y="5105400"/>
            <a:ext cx="26638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en-US" sz="3600" b="1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помните</a:t>
            </a:r>
            <a:r>
              <a:rPr lang="en-US" altLang="en-US" sz="3600" b="1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: </a:t>
            </a:r>
            <a:endParaRPr lang="en-US" altLang="en-US" sz="3600" dirty="0">
              <a:solidFill>
                <a:schemeClr val="accent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7162800" cy="1143000"/>
          </a:xfrm>
        </p:spPr>
        <p:txBody>
          <a:bodyPr/>
          <a:lstStyle/>
          <a:p>
            <a:pPr algn="ctr" eaLnBrk="1" hangingPunct="1"/>
            <a:r>
              <a:rPr lang="ru-RU" altLang="en-US" sz="4000" b="1" dirty="0" smtClean="0">
                <a:latin typeface="Calibri" panose="020F0502020204030204" pitchFamily="34" charset="0"/>
                <a:ea typeface="ＭＳ Ｐゴシック" panose="020B0600070205080204" pitchFamily="34" charset="-128"/>
              </a:rPr>
              <a:t>Информация о страховании</a:t>
            </a:r>
            <a:r>
              <a:rPr lang="en-US" altLang="en-US" sz="4000" b="1" dirty="0" smtClean="0">
                <a:latin typeface="Calibri" panose="020F0502020204030204" pitchFamily="34" charset="0"/>
                <a:ea typeface="ＭＳ Ｐゴシック" panose="020B0600070205080204" pitchFamily="34" charset="-128"/>
              </a:rPr>
              <a:t> – </a:t>
            </a:r>
            <a:br>
              <a:rPr lang="en-US" altLang="en-US" sz="4000" b="1" dirty="0" smtClean="0">
                <a:latin typeface="Calibri" panose="020F0502020204030204" pitchFamily="34" charset="0"/>
                <a:ea typeface="ＭＳ Ｐゴシック" panose="020B0600070205080204" pitchFamily="34" charset="-128"/>
              </a:rPr>
            </a:br>
            <a:r>
              <a:rPr lang="ru-RU" altLang="en-US" sz="4000" b="1" dirty="0" smtClean="0">
                <a:latin typeface="Calibri" panose="020F0502020204030204" pitchFamily="34" charset="0"/>
                <a:ea typeface="ＭＳ Ｐゴシック" panose="020B0600070205080204" pitchFamily="34" charset="-128"/>
              </a:rPr>
              <a:t>Если Вы заболеете или Вас ранят</a:t>
            </a:r>
            <a:endParaRPr lang="en-US" altLang="en-US" sz="4000" b="1" dirty="0" smtClean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65539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2133600"/>
            <a:ext cx="6781800" cy="4267200"/>
          </a:xfrm>
        </p:spPr>
        <p:txBody>
          <a:bodyPr rtlCol="0">
            <a:normAutofit fontScale="25000" lnSpcReduction="20000"/>
          </a:bodyPr>
          <a:lstStyle/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ru-RU" altLang="en-US" sz="72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У Вас есть хорошее медицинское страхование во время пребывания в США.  </a:t>
            </a:r>
            <a:endParaRPr lang="en-US" altLang="en-US" sz="7200" dirty="0" smtClean="0">
              <a:solidFill>
                <a:srgbClr val="00448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ru-RU" altLang="en-US" sz="72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В </a:t>
            </a:r>
            <a:r>
              <a:rPr lang="ru-RU" altLang="en-US" sz="7200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экстренном случае </a:t>
            </a:r>
            <a:r>
              <a:rPr lang="ru-RU" altLang="en-US" sz="72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получите медицинское лечение</a:t>
            </a:r>
            <a:r>
              <a:rPr lang="en-US" altLang="en-US" sz="72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!</a:t>
            </a: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ru-RU" altLang="en-US" sz="72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Если вы заболеете</a:t>
            </a:r>
            <a:r>
              <a:rPr lang="en-US" altLang="en-US" sz="72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,</a:t>
            </a:r>
            <a:r>
              <a:rPr lang="ru-RU" altLang="en-US" sz="72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идите к доктору</a:t>
            </a:r>
            <a:r>
              <a:rPr lang="en-US" altLang="en-US" sz="72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! </a:t>
            </a: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ru-RU" altLang="en-US" sz="72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Спросите Ваших </a:t>
            </a:r>
            <a:r>
              <a:rPr lang="ru-RU" altLang="en-US" sz="7200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коллег по работе</a:t>
            </a:r>
            <a:r>
              <a:rPr lang="en-US" altLang="en-US" sz="7200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,</a:t>
            </a:r>
            <a:r>
              <a:rPr lang="ru-RU" altLang="en-US" sz="7200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работодателя</a:t>
            </a:r>
            <a:r>
              <a:rPr lang="en-US" altLang="en-US" sz="7200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,</a:t>
            </a:r>
            <a:r>
              <a:rPr lang="ru-RU" altLang="en-US" sz="7200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или используйте онлайн инструменты компании «</a:t>
            </a:r>
            <a:r>
              <a:rPr lang="en-US" altLang="en-US" sz="7200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GeoVisions</a:t>
            </a:r>
            <a:r>
              <a:rPr lang="ru-RU" altLang="en-US" sz="7200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»</a:t>
            </a:r>
            <a:r>
              <a:rPr lang="ru-RU" altLang="en-US" sz="72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для поиска доктора рядом с Вами</a:t>
            </a:r>
            <a:r>
              <a:rPr lang="en-US" altLang="en-US" sz="72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.</a:t>
            </a: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ru-RU" altLang="en-US" sz="72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Вы </a:t>
            </a:r>
            <a:r>
              <a:rPr lang="ru-RU" altLang="en-US" sz="7200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должны</a:t>
            </a:r>
            <a:r>
              <a:rPr lang="ru-RU" altLang="en-US" sz="72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оплачивать Ваши медицинские счета</a:t>
            </a:r>
            <a:r>
              <a:rPr lang="en-US" altLang="en-US" sz="72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.</a:t>
            </a: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ru-RU" altLang="en-US" sz="72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НЕ используйте  пункт первой помощи в не экстренных случаях</a:t>
            </a:r>
            <a:r>
              <a:rPr lang="en-US" altLang="en-US" sz="72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.</a:t>
            </a:r>
            <a:r>
              <a:rPr lang="ru-RU" altLang="en-US" sz="72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Ваши отчисления увеличиться  до </a:t>
            </a:r>
            <a:r>
              <a:rPr lang="en-US" altLang="en-US" sz="72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350</a:t>
            </a:r>
            <a:r>
              <a:rPr lang="ru-RU" altLang="en-US" sz="72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долларов если Вы будете поступать подобным образом</a:t>
            </a:r>
            <a:r>
              <a:rPr lang="en-US" altLang="en-US" sz="72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.</a:t>
            </a:r>
            <a:r>
              <a:rPr lang="ru-RU" altLang="en-US" sz="72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</a:t>
            </a:r>
            <a:endParaRPr lang="en-US" altLang="en-US" sz="7200" dirty="0" smtClean="0">
              <a:solidFill>
                <a:srgbClr val="00448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ru-RU" altLang="en-US" sz="7200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Позвоните нам, если Вы серьезно заболеете или Вас ранят</a:t>
            </a:r>
            <a:r>
              <a:rPr lang="en-US" altLang="en-US" sz="7200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en-US" sz="72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– </a:t>
            </a:r>
            <a:r>
              <a:rPr lang="ru-RU" altLang="en-US" sz="72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или если Вам понадобиться помощь</a:t>
            </a:r>
            <a:r>
              <a:rPr lang="en-US" altLang="en-US" sz="72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! </a:t>
            </a:r>
            <a:endParaRPr lang="en-US" altLang="en-US" sz="7200" dirty="0">
              <a:solidFill>
                <a:srgbClr val="00448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endParaRPr lang="en-US" altLang="en-US" sz="2800" dirty="0" smtClean="0">
              <a:solidFill>
                <a:schemeClr val="tx1">
                  <a:lumMod val="75000"/>
                  <a:lumOff val="25000"/>
                </a:schemeClr>
              </a:solidFill>
              <a:ea typeface="ＭＳ Ｐゴシック" panose="020B0600070205080204" pitchFamily="34" charset="-128"/>
            </a:endParaRP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endParaRPr lang="en-US" altLang="en-US" sz="2800" dirty="0">
              <a:solidFill>
                <a:schemeClr val="tx1">
                  <a:lumMod val="75000"/>
                  <a:lumOff val="25000"/>
                </a:schemeClr>
              </a:solidFill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609600"/>
            <a:ext cx="6348413" cy="1320800"/>
          </a:xfrm>
        </p:spPr>
        <p:txBody>
          <a:bodyPr/>
          <a:lstStyle/>
          <a:p>
            <a:pPr algn="ctr" eaLnBrk="1" hangingPunct="1"/>
            <a:r>
              <a:rPr lang="ru-RU" altLang="en-US" sz="3500" b="1" dirty="0" smtClean="0">
                <a:latin typeface="Calibri" panose="020F0502020204030204" pitchFamily="34" charset="0"/>
                <a:ea typeface="ＭＳ Ｐゴシック" panose="020B0600070205080204" pitchFamily="34" charset="-128"/>
              </a:rPr>
              <a:t>Информация о страховании</a:t>
            </a:r>
            <a:r>
              <a:rPr lang="en-US" altLang="en-US" sz="3500" b="1" dirty="0" smtClean="0">
                <a:latin typeface="Calibri" panose="020F0502020204030204" pitchFamily="34" charset="0"/>
                <a:ea typeface="ＭＳ Ｐゴシック" panose="020B0600070205080204" pitchFamily="34" charset="-128"/>
              </a:rPr>
              <a:t> – </a:t>
            </a:r>
            <a:br>
              <a:rPr lang="en-US" altLang="en-US" sz="3500" b="1" dirty="0" smtClean="0">
                <a:latin typeface="Calibri" panose="020F0502020204030204" pitchFamily="34" charset="0"/>
                <a:ea typeface="ＭＳ Ｐゴシック" panose="020B0600070205080204" pitchFamily="34" charset="-128"/>
              </a:rPr>
            </a:br>
            <a:r>
              <a:rPr lang="ru-RU" altLang="en-US" sz="3500" b="1" dirty="0" smtClean="0">
                <a:latin typeface="Calibri" panose="020F0502020204030204" pitchFamily="34" charset="0"/>
                <a:ea typeface="ＭＳ Ｐゴシック" panose="020B0600070205080204" pitchFamily="34" charset="-128"/>
              </a:rPr>
              <a:t>Ваш номер страхования</a:t>
            </a:r>
            <a:endParaRPr lang="en-US" altLang="en-US" sz="3500" b="1" dirty="0" smtClean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4035" name="Text Box 9"/>
          <p:cNvSpPr txBox="1">
            <a:spLocks noChangeArrowheads="1"/>
          </p:cNvSpPr>
          <p:nvPr/>
        </p:nvSpPr>
        <p:spPr bwMode="auto">
          <a:xfrm>
            <a:off x="3524250" y="1971675"/>
            <a:ext cx="6457950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dirty="0">
              <a:solidFill>
                <a:srgbClr val="FF3300"/>
              </a:solidFill>
              <a:latin typeface="Calibri" panose="020F0502020204030204" pitchFamily="34" charset="0"/>
            </a:endParaRPr>
          </a:p>
        </p:txBody>
      </p:sp>
      <p:sp>
        <p:nvSpPr>
          <p:cNvPr id="44036" name="TextBox 11"/>
          <p:cNvSpPr txBox="1">
            <a:spLocks noChangeArrowheads="1"/>
          </p:cNvSpPr>
          <p:nvPr/>
        </p:nvSpPr>
        <p:spPr bwMode="auto">
          <a:xfrm>
            <a:off x="3429000" y="1752600"/>
            <a:ext cx="5257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4037" name="Content Placeholder 2"/>
          <p:cNvSpPr txBox="1">
            <a:spLocks/>
          </p:cNvSpPr>
          <p:nvPr/>
        </p:nvSpPr>
        <p:spPr bwMode="auto">
          <a:xfrm>
            <a:off x="3498850" y="2139950"/>
            <a:ext cx="3740150" cy="304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ru-RU" altLang="en-US" sz="2000" b="1" dirty="0" smtClean="0">
                <a:solidFill>
                  <a:srgbClr val="00448F"/>
                </a:solidFill>
                <a:latin typeface="Calibri" panose="020F0502020204030204" pitchFamily="34" charset="0"/>
              </a:rPr>
              <a:t>Член №</a:t>
            </a:r>
            <a:r>
              <a:rPr lang="en-US" altLang="en-US" sz="2000" b="1" dirty="0" smtClean="0">
                <a:solidFill>
                  <a:srgbClr val="00448F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000" b="1" dirty="0">
                <a:solidFill>
                  <a:srgbClr val="00448F"/>
                </a:solidFill>
                <a:latin typeface="Calibri" panose="020F0502020204030204" pitchFamily="34" charset="0"/>
              </a:rPr>
              <a:t>= </a:t>
            </a:r>
            <a:r>
              <a:rPr lang="ru-RU" altLang="en-US" sz="2000" b="1" dirty="0" smtClean="0">
                <a:solidFill>
                  <a:srgbClr val="00448F"/>
                </a:solidFill>
                <a:latin typeface="Calibri" panose="020F0502020204030204" pitchFamily="34" charset="0"/>
              </a:rPr>
              <a:t>страховое удостоверение</a:t>
            </a:r>
            <a:r>
              <a:rPr lang="en-US" altLang="en-US" sz="2000" b="1" dirty="0" smtClean="0">
                <a:solidFill>
                  <a:srgbClr val="00448F"/>
                </a:solidFill>
                <a:latin typeface="Calibri" panose="020F0502020204030204" pitchFamily="34" charset="0"/>
              </a:rPr>
              <a:t>: </a:t>
            </a:r>
            <a:r>
              <a:rPr lang="en-US" altLang="en-US" sz="2000" dirty="0">
                <a:solidFill>
                  <a:srgbClr val="00448F"/>
                </a:solidFill>
                <a:latin typeface="Calibri" panose="020F0502020204030204" pitchFamily="34" charset="0"/>
              </a:rPr>
              <a:t>GVSBA123456</a:t>
            </a:r>
          </a:p>
          <a:p>
            <a:r>
              <a:rPr lang="ru-RU" altLang="en-US" sz="2000" b="1" dirty="0" smtClean="0">
                <a:solidFill>
                  <a:srgbClr val="00448F"/>
                </a:solidFill>
                <a:latin typeface="Calibri" panose="020F0502020204030204" pitchFamily="34" charset="0"/>
              </a:rPr>
              <a:t>Страховой номер</a:t>
            </a:r>
            <a:r>
              <a:rPr lang="en-US" altLang="en-US" sz="2000" b="1" dirty="0" smtClean="0">
                <a:solidFill>
                  <a:srgbClr val="00448F"/>
                </a:solidFill>
                <a:latin typeface="Calibri" panose="020F0502020204030204" pitchFamily="34" charset="0"/>
              </a:rPr>
              <a:t>:</a:t>
            </a:r>
            <a:r>
              <a:rPr lang="en-US" altLang="en-US" sz="2000" dirty="0" smtClean="0">
                <a:solidFill>
                  <a:srgbClr val="00448F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000" dirty="0">
                <a:solidFill>
                  <a:srgbClr val="00448F"/>
                </a:solidFill>
                <a:latin typeface="Calibri" panose="020F0502020204030204" pitchFamily="34" charset="0"/>
              </a:rPr>
              <a:t>US160580</a:t>
            </a:r>
          </a:p>
          <a:p>
            <a:r>
              <a:rPr lang="ru-RU" altLang="en-US" sz="2000" b="1" dirty="0" smtClean="0">
                <a:solidFill>
                  <a:srgbClr val="00448F"/>
                </a:solidFill>
                <a:latin typeface="Calibri" panose="020F0502020204030204" pitchFamily="34" charset="0"/>
              </a:rPr>
              <a:t>Контактная информация</a:t>
            </a:r>
            <a:r>
              <a:rPr lang="en-US" altLang="en-US" sz="2000" b="1" dirty="0" smtClean="0">
                <a:solidFill>
                  <a:srgbClr val="00448F"/>
                </a:solidFill>
                <a:latin typeface="Calibri" panose="020F0502020204030204" pitchFamily="34" charset="0"/>
              </a:rPr>
              <a:t>:</a:t>
            </a:r>
            <a:endParaRPr lang="en-US" altLang="en-US" sz="2000" b="1" dirty="0">
              <a:solidFill>
                <a:srgbClr val="00448F"/>
              </a:solidFill>
              <a:latin typeface="Calibri" panose="020F0502020204030204" pitchFamily="34" charset="0"/>
            </a:endParaRPr>
          </a:p>
          <a:p>
            <a:pPr lvl="1"/>
            <a:r>
              <a:rPr lang="ru-RU" altLang="en-US" sz="1400" b="1" dirty="0" smtClean="0">
                <a:solidFill>
                  <a:srgbClr val="00448F"/>
                </a:solidFill>
                <a:latin typeface="Calibri" panose="020F0502020204030204" pitchFamily="34" charset="0"/>
              </a:rPr>
              <a:t>Телефон </a:t>
            </a:r>
            <a:r>
              <a:rPr lang="en-US" altLang="en-US" sz="1400" b="1" dirty="0" smtClean="0">
                <a:solidFill>
                  <a:srgbClr val="00448F"/>
                </a:solidFill>
                <a:latin typeface="Calibri" panose="020F0502020204030204" pitchFamily="34" charset="0"/>
              </a:rPr>
              <a:t>– </a:t>
            </a:r>
            <a:r>
              <a:rPr lang="en-US" altLang="en-US" sz="1400" b="1" dirty="0">
                <a:solidFill>
                  <a:srgbClr val="00448F"/>
                </a:solidFill>
                <a:latin typeface="Calibri" panose="020F0502020204030204" pitchFamily="34" charset="0"/>
              </a:rPr>
              <a:t>1-800-314-3839</a:t>
            </a:r>
          </a:p>
          <a:p>
            <a:pPr lvl="1"/>
            <a:r>
              <a:rPr lang="en-US" altLang="en-US" sz="1400" b="1" dirty="0" smtClean="0">
                <a:solidFill>
                  <a:srgbClr val="00448F"/>
                </a:solidFill>
                <a:latin typeface="Calibri" panose="020F0502020204030204" pitchFamily="34" charset="0"/>
              </a:rPr>
              <a:t>Email </a:t>
            </a:r>
            <a:r>
              <a:rPr lang="en-US" altLang="en-US" sz="1400" b="1" dirty="0">
                <a:solidFill>
                  <a:srgbClr val="00448F"/>
                </a:solidFill>
                <a:latin typeface="Calibri" panose="020F0502020204030204" pitchFamily="34" charset="0"/>
              </a:rPr>
              <a:t>– plaservice@ascensionins.com</a:t>
            </a:r>
          </a:p>
        </p:txBody>
      </p:sp>
      <p:pic>
        <p:nvPicPr>
          <p:cNvPr id="44038" name="Picture 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475" y="2001838"/>
            <a:ext cx="3219450" cy="432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5791200" cy="838200"/>
          </a:xfrm>
        </p:spPr>
        <p:txBody>
          <a:bodyPr/>
          <a:lstStyle/>
          <a:p>
            <a:pPr algn="ctr" eaLnBrk="1" hangingPunct="1"/>
            <a:r>
              <a:rPr lang="ru-RU" altLang="en-US" sz="3200" b="1" dirty="0" smtClean="0">
                <a:latin typeface="Calibri" panose="020F0502020204030204" pitchFamily="34" charset="0"/>
                <a:ea typeface="ＭＳ Ｐゴシック" panose="020B0600070205080204" pitchFamily="34" charset="-128"/>
              </a:rPr>
              <a:t>Информация о страховании</a:t>
            </a:r>
            <a:r>
              <a:rPr lang="en-US" altLang="en-US" sz="3200" b="1" dirty="0" smtClean="0">
                <a:latin typeface="Calibri" panose="020F0502020204030204" pitchFamily="34" charset="0"/>
                <a:ea typeface="ＭＳ Ｐゴシック" panose="020B0600070205080204" pitchFamily="34" charset="-128"/>
              </a:rPr>
              <a:t> – </a:t>
            </a:r>
            <a:r>
              <a:rPr lang="ru-RU" altLang="en-US" sz="3200" b="1" dirty="0" smtClean="0">
                <a:latin typeface="Calibri" panose="020F0502020204030204" pitchFamily="34" charset="0"/>
                <a:ea typeface="ＭＳ Ｐゴシック" panose="020B0600070205080204" pitchFamily="34" charset="-128"/>
              </a:rPr>
              <a:t>страница на сайте компании «</a:t>
            </a:r>
            <a:r>
              <a:rPr lang="en-US" altLang="en-US" sz="3200" b="1" dirty="0" smtClean="0">
                <a:latin typeface="Calibri" panose="020F0502020204030204" pitchFamily="34" charset="0"/>
                <a:ea typeface="ＭＳ Ｐゴシック" panose="020B0600070205080204" pitchFamily="34" charset="-128"/>
              </a:rPr>
              <a:t>GeoVisions</a:t>
            </a:r>
            <a:r>
              <a:rPr lang="ru-RU" altLang="en-US" sz="3200" b="1" dirty="0" smtClean="0">
                <a:latin typeface="Calibri" panose="020F0502020204030204" pitchFamily="34" charset="0"/>
                <a:ea typeface="ＭＳ Ｐゴシック" panose="020B0600070205080204" pitchFamily="34" charset="-128"/>
              </a:rPr>
              <a:t>»</a:t>
            </a:r>
            <a:endParaRPr lang="en-US" altLang="en-US" sz="3200" dirty="0" smtClean="0">
              <a:solidFill>
                <a:srgbClr val="00448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45059" name="Content Placeholder 6" descr="Snapz Pro XScreenSnapz003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110" r="-10110"/>
          <a:stretch>
            <a:fillRect/>
          </a:stretch>
        </p:blipFill>
        <p:spPr>
          <a:xfrm>
            <a:off x="228600" y="1828800"/>
            <a:ext cx="6981825" cy="3840163"/>
          </a:xfrm>
        </p:spPr>
      </p:pic>
      <p:sp>
        <p:nvSpPr>
          <p:cNvPr id="45060" name="Rectangle 1"/>
          <p:cNvSpPr>
            <a:spLocks noChangeArrowheads="1"/>
          </p:cNvSpPr>
          <p:nvPr/>
        </p:nvSpPr>
        <p:spPr bwMode="auto">
          <a:xfrm>
            <a:off x="685800" y="5973763"/>
            <a:ext cx="7086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 dirty="0">
                <a:solidFill>
                  <a:srgbClr val="00448F"/>
                </a:solidFill>
                <a:latin typeface="Calibri" panose="020F0502020204030204" pitchFamily="34" charset="0"/>
              </a:rPr>
              <a:t>http://www.compassbenefits.com/client/geovisions/</a:t>
            </a:r>
            <a:endParaRPr lang="en-US" altLang="en-US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en-US" sz="4000" b="1" dirty="0" smtClean="0">
                <a:latin typeface="Calibri" panose="020F0502020204030204" pitchFamily="34" charset="0"/>
                <a:ea typeface="ＭＳ Ｐゴシック" panose="020B0600070205080204" pitchFamily="34" charset="-128"/>
              </a:rPr>
              <a:t>Преимущества программы</a:t>
            </a:r>
            <a:endParaRPr lang="en-US" altLang="en-US" sz="4000" b="1" dirty="0" smtClean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2160588"/>
            <a:ext cx="4114800" cy="3402012"/>
          </a:xfrm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ru-RU" altLang="en-US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Погружение в культурную среду.</a:t>
            </a:r>
            <a:endParaRPr lang="en-US" altLang="en-US" dirty="0" smtClean="0">
              <a:solidFill>
                <a:srgbClr val="00448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ru-RU" altLang="en-US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Улучшение Вашего международного стандарта английского языка.</a:t>
            </a:r>
            <a:endParaRPr lang="en-US" altLang="en-US" dirty="0" smtClean="0">
              <a:solidFill>
                <a:srgbClr val="00448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ru-RU" altLang="en-US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Обмен ВАШЕЙ культурой.</a:t>
            </a:r>
            <a:endParaRPr lang="en-US" altLang="en-US" dirty="0" smtClean="0">
              <a:solidFill>
                <a:srgbClr val="00448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ru-RU" altLang="en-US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Улучшение Вашего резюме.</a:t>
            </a:r>
            <a:endParaRPr lang="en-US" altLang="en-US" dirty="0" smtClean="0">
              <a:solidFill>
                <a:srgbClr val="00448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ru-RU" altLang="en-US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Получение ценного опыта.</a:t>
            </a:r>
            <a:endParaRPr lang="en-US" altLang="en-US" dirty="0" smtClean="0">
              <a:solidFill>
                <a:srgbClr val="00448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ru-RU" altLang="en-US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Заработок денег для помощи в покрытии </a:t>
            </a:r>
            <a:r>
              <a:rPr lang="ru-RU" altLang="en-US" u="sng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некоторых</a:t>
            </a:r>
            <a:r>
              <a:rPr lang="ru-RU" altLang="en-US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затрат по Вашей программе.</a:t>
            </a:r>
            <a:endParaRPr lang="en-US" altLang="en-US" dirty="0" smtClean="0">
              <a:solidFill>
                <a:srgbClr val="00448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ru-RU" altLang="en-US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Встреча с людьми со всего света.</a:t>
            </a:r>
            <a:endParaRPr lang="en-US" altLang="en-US" dirty="0" smtClean="0">
              <a:solidFill>
                <a:srgbClr val="00448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ru-RU" altLang="en-US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Путешествие. </a:t>
            </a:r>
            <a:endParaRPr lang="en-US" altLang="en-US" dirty="0" smtClean="0">
              <a:solidFill>
                <a:srgbClr val="00448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9220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57738" y="2819400"/>
            <a:ext cx="2754312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tle 6"/>
          <p:cNvSpPr>
            <a:spLocks noGrp="1"/>
          </p:cNvSpPr>
          <p:nvPr>
            <p:ph type="title"/>
          </p:nvPr>
        </p:nvSpPr>
        <p:spPr>
          <a:xfrm>
            <a:off x="-76200" y="1117600"/>
            <a:ext cx="3427413" cy="749300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altLang="en-US" sz="3000" b="1" dirty="0" smtClean="0">
                <a:latin typeface="Calibri" panose="020F0502020204030204" pitchFamily="34" charset="0"/>
                <a:ea typeface="ＭＳ Ｐゴシック" panose="020B0600070205080204" pitchFamily="34" charset="-128"/>
              </a:rPr>
              <a:t>Информация о страховании</a:t>
            </a:r>
            <a:r>
              <a:rPr lang="en-US" altLang="en-US" sz="3000" b="1" dirty="0" smtClean="0">
                <a:latin typeface="Calibri" panose="020F0502020204030204" pitchFamily="34" charset="0"/>
                <a:ea typeface="ＭＳ Ｐゴシック" panose="020B0600070205080204" pitchFamily="34" charset="-128"/>
              </a:rPr>
              <a:t> – </a:t>
            </a:r>
            <a:r>
              <a:rPr lang="ru-RU" altLang="en-US" sz="3000" b="1" dirty="0" smtClean="0">
                <a:latin typeface="Calibri" panose="020F0502020204030204" pitchFamily="34" charset="0"/>
                <a:ea typeface="ＭＳ Ｐゴシック" panose="020B0600070205080204" pitchFamily="34" charset="-128"/>
              </a:rPr>
              <a:t>форма сообщения о страховом случае</a:t>
            </a:r>
            <a:endParaRPr lang="en-US" altLang="en-US" sz="3000" b="1" dirty="0" smtClean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76200" y="1905000"/>
            <a:ext cx="3124200" cy="4545013"/>
          </a:xfrm>
        </p:spPr>
        <p:txBody>
          <a:bodyPr>
            <a:normAutofit fontScale="70000" lnSpcReduction="20000"/>
          </a:bodyPr>
          <a:lstStyle/>
          <a:p>
            <a:pPr>
              <a:defRPr/>
            </a:pPr>
            <a:r>
              <a:rPr lang="ru-RU" sz="2300" dirty="0" smtClean="0">
                <a:solidFill>
                  <a:srgbClr val="00448F"/>
                </a:solidFill>
                <a:latin typeface="Calibri" panose="020F0502020204030204" pitchFamily="34" charset="0"/>
              </a:rPr>
              <a:t>Заполните данную форму </a:t>
            </a:r>
            <a:r>
              <a:rPr lang="ru-RU" sz="2300" b="1" dirty="0" smtClean="0">
                <a:solidFill>
                  <a:srgbClr val="00448F"/>
                </a:solidFill>
                <a:latin typeface="Calibri" panose="020F0502020204030204" pitchFamily="34" charset="0"/>
              </a:rPr>
              <a:t>ПОСЛЕ</a:t>
            </a:r>
            <a:r>
              <a:rPr lang="ru-RU" sz="2300" dirty="0" smtClean="0">
                <a:solidFill>
                  <a:srgbClr val="00448F"/>
                </a:solidFill>
                <a:latin typeface="Calibri" panose="020F0502020204030204" pitchFamily="34" charset="0"/>
              </a:rPr>
              <a:t> того, как Вы пойдете к доктору</a:t>
            </a:r>
            <a:r>
              <a:rPr lang="en-US" sz="2300" dirty="0" smtClean="0">
                <a:solidFill>
                  <a:srgbClr val="00448F"/>
                </a:solidFill>
                <a:latin typeface="Calibri" panose="020F0502020204030204" pitchFamily="34" charset="0"/>
              </a:rPr>
              <a:t> (</a:t>
            </a:r>
            <a:r>
              <a:rPr lang="ru-RU" sz="2300" dirty="0" smtClean="0">
                <a:solidFill>
                  <a:srgbClr val="00448F"/>
                </a:solidFill>
                <a:latin typeface="Calibri" panose="020F0502020204030204" pitchFamily="34" charset="0"/>
              </a:rPr>
              <a:t>в течение</a:t>
            </a:r>
            <a:r>
              <a:rPr lang="en-US" sz="2300" dirty="0" smtClean="0">
                <a:solidFill>
                  <a:srgbClr val="00448F"/>
                </a:solidFill>
                <a:latin typeface="Calibri" panose="020F0502020204030204" pitchFamily="34" charset="0"/>
              </a:rPr>
              <a:t> 90</a:t>
            </a:r>
            <a:r>
              <a:rPr lang="ru-RU" sz="2300" dirty="0" smtClean="0">
                <a:solidFill>
                  <a:srgbClr val="00448F"/>
                </a:solidFill>
                <a:latin typeface="Calibri" panose="020F0502020204030204" pitchFamily="34" charset="0"/>
              </a:rPr>
              <a:t> дней Вашего лечения</a:t>
            </a:r>
            <a:r>
              <a:rPr lang="en-US" sz="2300" dirty="0" smtClean="0">
                <a:solidFill>
                  <a:srgbClr val="00448F"/>
                </a:solidFill>
                <a:latin typeface="Calibri" panose="020F0502020204030204" pitchFamily="34" charset="0"/>
              </a:rPr>
              <a:t>)</a:t>
            </a:r>
            <a:r>
              <a:rPr lang="ru-RU" sz="2300" dirty="0" smtClean="0">
                <a:solidFill>
                  <a:srgbClr val="00448F"/>
                </a:solidFill>
                <a:latin typeface="Calibri" panose="020F0502020204030204" pitchFamily="34" charset="0"/>
              </a:rPr>
              <a:t>. </a:t>
            </a:r>
            <a:endParaRPr lang="en-US" sz="2300" dirty="0" smtClean="0">
              <a:solidFill>
                <a:srgbClr val="00448F"/>
              </a:solidFill>
              <a:latin typeface="Calibri" panose="020F0502020204030204" pitchFamily="34" charset="0"/>
            </a:endParaRPr>
          </a:p>
          <a:p>
            <a:pPr>
              <a:defRPr/>
            </a:pPr>
            <a:r>
              <a:rPr lang="ru-RU" sz="2300" b="1" dirty="0" smtClean="0">
                <a:solidFill>
                  <a:srgbClr val="00448F"/>
                </a:solidFill>
                <a:latin typeface="Calibri" panose="020F0502020204030204" pitchFamily="34" charset="0"/>
              </a:rPr>
              <a:t>Некоторые  </a:t>
            </a:r>
            <a:r>
              <a:rPr lang="ru-RU" sz="2300" dirty="0" smtClean="0">
                <a:solidFill>
                  <a:srgbClr val="00448F"/>
                </a:solidFill>
                <a:latin typeface="Calibri" panose="020F0502020204030204" pitchFamily="34" charset="0"/>
              </a:rPr>
              <a:t>офисы докторов будут сами заполнять её для Вас. </a:t>
            </a:r>
            <a:endParaRPr lang="en-US" sz="2300" dirty="0" smtClean="0">
              <a:solidFill>
                <a:srgbClr val="00448F"/>
              </a:solidFill>
              <a:latin typeface="Calibri" panose="020F0502020204030204" pitchFamily="34" charset="0"/>
            </a:endParaRPr>
          </a:p>
          <a:p>
            <a:pPr>
              <a:defRPr/>
            </a:pPr>
            <a:r>
              <a:rPr lang="ru-RU" sz="2300" b="1" dirty="0" smtClean="0">
                <a:solidFill>
                  <a:srgbClr val="00448F"/>
                </a:solidFill>
                <a:latin typeface="Calibri" panose="020F0502020204030204" pitchFamily="34" charset="0"/>
              </a:rPr>
              <a:t>Предоставьте данную форму </a:t>
            </a:r>
            <a:r>
              <a:rPr lang="ru-RU" sz="2300" dirty="0" smtClean="0">
                <a:solidFill>
                  <a:srgbClr val="00448F"/>
                </a:solidFill>
                <a:latin typeface="Calibri" panose="020F0502020204030204" pitchFamily="34" charset="0"/>
              </a:rPr>
              <a:t>в страховую компанию. </a:t>
            </a:r>
            <a:endParaRPr lang="en-US" sz="2300" dirty="0" smtClean="0">
              <a:solidFill>
                <a:srgbClr val="00448F"/>
              </a:solidFill>
              <a:latin typeface="Calibri" panose="020F0502020204030204" pitchFamily="34" charset="0"/>
            </a:endParaRPr>
          </a:p>
          <a:p>
            <a:pPr>
              <a:defRPr/>
            </a:pPr>
            <a:r>
              <a:rPr lang="ru-RU" sz="2300" dirty="0" smtClean="0">
                <a:solidFill>
                  <a:srgbClr val="00448F"/>
                </a:solidFill>
                <a:latin typeface="Calibri" panose="020F0502020204030204" pitchFamily="34" charset="0"/>
              </a:rPr>
              <a:t>Предоставляйте все </a:t>
            </a:r>
            <a:r>
              <a:rPr lang="ru-RU" sz="2300" b="1" dirty="0" smtClean="0">
                <a:solidFill>
                  <a:srgbClr val="00448F"/>
                </a:solidFill>
                <a:latin typeface="Calibri" panose="020F0502020204030204" pitchFamily="34" charset="0"/>
              </a:rPr>
              <a:t>СЧЕТА</a:t>
            </a:r>
            <a:r>
              <a:rPr lang="ru-RU" sz="2300" dirty="0" smtClean="0">
                <a:solidFill>
                  <a:srgbClr val="00448F"/>
                </a:solidFill>
                <a:latin typeface="Calibri" panose="020F0502020204030204" pitchFamily="34" charset="0"/>
              </a:rPr>
              <a:t>, которые Вы получили и </a:t>
            </a:r>
            <a:r>
              <a:rPr lang="ru-RU" sz="2300" b="1" dirty="0" smtClean="0">
                <a:solidFill>
                  <a:srgbClr val="00448F"/>
                </a:solidFill>
                <a:latin typeface="Calibri" panose="020F0502020204030204" pitchFamily="34" charset="0"/>
              </a:rPr>
              <a:t>ЧЕКИ</a:t>
            </a:r>
            <a:r>
              <a:rPr lang="ru-RU" sz="2300" dirty="0" smtClean="0">
                <a:solidFill>
                  <a:srgbClr val="00448F"/>
                </a:solidFill>
                <a:latin typeface="Calibri" panose="020F0502020204030204" pitchFamily="34" charset="0"/>
              </a:rPr>
              <a:t>, если </a:t>
            </a:r>
            <a:r>
              <a:rPr lang="ru-RU" sz="2300" dirty="0">
                <a:solidFill>
                  <a:srgbClr val="00448F"/>
                </a:solidFill>
                <a:latin typeface="Calibri" panose="020F0502020204030204" pitchFamily="34" charset="0"/>
              </a:rPr>
              <a:t>В</a:t>
            </a:r>
            <a:r>
              <a:rPr lang="ru-RU" sz="2300" dirty="0" smtClean="0">
                <a:solidFill>
                  <a:srgbClr val="00448F"/>
                </a:solidFill>
                <a:latin typeface="Calibri" panose="020F0502020204030204" pitchFamily="34" charset="0"/>
              </a:rPr>
              <a:t>ы оплатили услуги </a:t>
            </a:r>
            <a:r>
              <a:rPr lang="en-US" sz="2300" dirty="0" smtClean="0">
                <a:solidFill>
                  <a:srgbClr val="00448F"/>
                </a:solidFill>
                <a:latin typeface="Calibri" panose="020F0502020204030204" pitchFamily="34" charset="0"/>
              </a:rPr>
              <a:t>(</a:t>
            </a:r>
            <a:r>
              <a:rPr lang="ru-RU" sz="2300" dirty="0">
                <a:solidFill>
                  <a:srgbClr val="00448F"/>
                </a:solidFill>
                <a:latin typeface="Calibri" panose="020F0502020204030204" pitchFamily="34" charset="0"/>
              </a:rPr>
              <a:t>В</a:t>
            </a:r>
            <a:r>
              <a:rPr lang="ru-RU" sz="2300" dirty="0" smtClean="0">
                <a:solidFill>
                  <a:srgbClr val="00448F"/>
                </a:solidFill>
                <a:latin typeface="Calibri" panose="020F0502020204030204" pitchFamily="34" charset="0"/>
              </a:rPr>
              <a:t>ы не получите их обратно</a:t>
            </a:r>
            <a:r>
              <a:rPr lang="en-US" sz="2300" dirty="0" smtClean="0">
                <a:solidFill>
                  <a:srgbClr val="00448F"/>
                </a:solidFill>
                <a:latin typeface="Calibri" panose="020F0502020204030204" pitchFamily="34" charset="0"/>
              </a:rPr>
              <a:t>,</a:t>
            </a:r>
            <a:r>
              <a:rPr lang="ru-RU" sz="2300" dirty="0" smtClean="0">
                <a:solidFill>
                  <a:srgbClr val="00448F"/>
                </a:solidFill>
                <a:latin typeface="Calibri" panose="020F0502020204030204" pitchFamily="34" charset="0"/>
              </a:rPr>
              <a:t> сделайте копии</a:t>
            </a:r>
            <a:r>
              <a:rPr lang="en-US" sz="2300" dirty="0" smtClean="0">
                <a:solidFill>
                  <a:srgbClr val="00448F"/>
                </a:solidFill>
                <a:latin typeface="Calibri" panose="020F0502020204030204" pitchFamily="34" charset="0"/>
              </a:rPr>
              <a:t>)</a:t>
            </a:r>
            <a:r>
              <a:rPr lang="ru-RU" sz="2300" dirty="0" smtClean="0">
                <a:solidFill>
                  <a:srgbClr val="00448F"/>
                </a:solidFill>
                <a:latin typeface="Calibri" panose="020F0502020204030204" pitchFamily="34" charset="0"/>
              </a:rPr>
              <a:t>. </a:t>
            </a:r>
            <a:r>
              <a:rPr lang="en-US" sz="2300" dirty="0" smtClean="0">
                <a:solidFill>
                  <a:srgbClr val="00448F"/>
                </a:solidFill>
                <a:latin typeface="Calibri" panose="020F0502020204030204" pitchFamily="34" charset="0"/>
              </a:rPr>
              <a:t> </a:t>
            </a:r>
          </a:p>
          <a:p>
            <a:pPr>
              <a:defRPr/>
            </a:pPr>
            <a:r>
              <a:rPr lang="ru-RU" sz="2300" dirty="0" smtClean="0">
                <a:solidFill>
                  <a:srgbClr val="00448F"/>
                </a:solidFill>
                <a:latin typeface="Calibri" panose="020F0502020204030204" pitchFamily="34" charset="0"/>
              </a:rPr>
              <a:t>Вам </a:t>
            </a:r>
            <a:r>
              <a:rPr lang="ru-RU" sz="2300" b="1" dirty="0" smtClean="0">
                <a:solidFill>
                  <a:srgbClr val="00448F"/>
                </a:solidFill>
                <a:latin typeface="Calibri" panose="020F0502020204030204" pitchFamily="34" charset="0"/>
              </a:rPr>
              <a:t>возместят</a:t>
            </a:r>
            <a:r>
              <a:rPr lang="ru-RU" sz="2300" dirty="0" smtClean="0">
                <a:solidFill>
                  <a:srgbClr val="00448F"/>
                </a:solidFill>
                <a:latin typeface="Calibri" panose="020F0502020204030204" pitchFamily="34" charset="0"/>
              </a:rPr>
              <a:t> сезонные траты МИНУС Ваши отчисления</a:t>
            </a:r>
            <a:endParaRPr lang="en-US" sz="2300" dirty="0" smtClean="0">
              <a:latin typeface="Calibri" panose="020F0502020204030204" pitchFamily="34" charset="0"/>
            </a:endParaRPr>
          </a:p>
          <a:p>
            <a:pPr>
              <a:defRPr/>
            </a:pPr>
            <a:endParaRPr lang="en-US" dirty="0"/>
          </a:p>
        </p:txBody>
      </p:sp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0400" y="609600"/>
            <a:ext cx="5410200" cy="584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66700"/>
            <a:ext cx="6348413" cy="1320800"/>
          </a:xfrm>
        </p:spPr>
        <p:txBody>
          <a:bodyPr/>
          <a:lstStyle/>
          <a:p>
            <a:pPr eaLnBrk="1" hangingPunct="1"/>
            <a:r>
              <a:rPr lang="ru-RU" altLang="en-US" sz="4000" b="1" dirty="0" smtClean="0">
                <a:latin typeface="Calibri" panose="020F0502020204030204" pitchFamily="34" charset="0"/>
                <a:ea typeface="ＭＳ Ｐゴシック" panose="020B0600070205080204" pitchFamily="34" charset="-128"/>
              </a:rPr>
              <a:t>Ваша безопасность в США</a:t>
            </a:r>
            <a:r>
              <a:rPr lang="en-US" altLang="en-US" sz="5400" b="1" dirty="0" smtClean="0">
                <a:latin typeface="Calibri" panose="020F0502020204030204" pitchFamily="34" charset="0"/>
                <a:ea typeface="ＭＳ Ｐゴシック" panose="020B0600070205080204" pitchFamily="34" charset="-128"/>
              </a:rPr>
              <a:t>: 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295400"/>
            <a:ext cx="7772400" cy="2393950"/>
          </a:xfrm>
        </p:spPr>
        <p:txBody>
          <a:bodyPr rtlCol="0">
            <a:normAutofit fontScale="62500" lnSpcReduction="20000"/>
          </a:bodyPr>
          <a:lstStyle/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ru-RU" altLang="en-US" sz="2800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Защищайте </a:t>
            </a:r>
            <a:r>
              <a:rPr lang="ru-RU" altLang="en-US" sz="28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свои документы.</a:t>
            </a:r>
            <a:endParaRPr lang="en-US" altLang="en-US" sz="2800" dirty="0" smtClean="0">
              <a:solidFill>
                <a:srgbClr val="00448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ru-RU" altLang="en-US" sz="2800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Помните</a:t>
            </a:r>
            <a:r>
              <a:rPr lang="ru-RU" altLang="en-US" sz="28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о преступлении.</a:t>
            </a:r>
            <a:endParaRPr lang="en-US" altLang="en-US" sz="2800" dirty="0" smtClean="0">
              <a:solidFill>
                <a:srgbClr val="00448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ru-RU" altLang="en-US" sz="28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Используйте банковские счета</a:t>
            </a:r>
            <a:r>
              <a:rPr lang="en-US" altLang="en-US" sz="28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– </a:t>
            </a:r>
            <a:r>
              <a:rPr lang="ru-RU" altLang="en-US" sz="28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берегите Ваш ПИН код.</a:t>
            </a:r>
            <a:endParaRPr lang="en-US" altLang="en-US" sz="2800" dirty="0" smtClean="0">
              <a:solidFill>
                <a:srgbClr val="00448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ru-RU" altLang="en-US" sz="28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Будьте </a:t>
            </a:r>
            <a:r>
              <a:rPr lang="ru-RU" altLang="en-US" sz="2800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осторожны</a:t>
            </a:r>
            <a:r>
              <a:rPr lang="ru-RU" altLang="en-US" sz="28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на работе.</a:t>
            </a:r>
            <a:endParaRPr lang="en-US" altLang="en-US" sz="2800" dirty="0" smtClean="0">
              <a:solidFill>
                <a:srgbClr val="00448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ru-RU" altLang="en-US" sz="28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Незамедлительно сообщайте о проблемах  в компанию «</a:t>
            </a:r>
            <a:r>
              <a:rPr lang="en-US" altLang="en-US" sz="2800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GeoVisions</a:t>
            </a:r>
            <a:r>
              <a:rPr lang="ru-RU" altLang="en-US" sz="2800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». </a:t>
            </a:r>
            <a:endParaRPr lang="en-US" altLang="en-US" sz="2800" dirty="0" smtClean="0">
              <a:solidFill>
                <a:srgbClr val="00448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en-US" altLang="en-US" sz="28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911</a:t>
            </a:r>
            <a:r>
              <a:rPr lang="ru-RU" altLang="en-US" sz="28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-</a:t>
            </a:r>
            <a:r>
              <a:rPr lang="en-US" altLang="en-US" sz="28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</a:t>
            </a:r>
            <a:r>
              <a:rPr lang="ru-RU" altLang="en-US" sz="28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номер телефона в экстренных случаях. </a:t>
            </a:r>
            <a:endParaRPr lang="en-US" altLang="en-US" sz="2800" dirty="0" smtClean="0">
              <a:solidFill>
                <a:schemeClr val="tx1">
                  <a:lumMod val="75000"/>
                  <a:lumOff val="25000"/>
                </a:schemeClr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47108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7400" y="3886200"/>
            <a:ext cx="3581400" cy="251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3400" b="1" dirty="0" smtClean="0">
                <a:latin typeface="Calibri" panose="020F0502020204030204" pitchFamily="34" charset="0"/>
              </a:rPr>
              <a:t>Ваша безопасность в США</a:t>
            </a:r>
            <a:r>
              <a:rPr lang="en-US" altLang="en-US" sz="3400" b="1" dirty="0" smtClean="0">
                <a:latin typeface="Calibri" panose="020F0502020204030204" pitchFamily="34" charset="0"/>
              </a:rPr>
              <a:t> – </a:t>
            </a:r>
            <a:br>
              <a:rPr lang="en-US" altLang="en-US" sz="3400" b="1" dirty="0" smtClean="0">
                <a:latin typeface="Calibri" panose="020F0502020204030204" pitchFamily="34" charset="0"/>
              </a:rPr>
            </a:br>
            <a:r>
              <a:rPr lang="ru-RU" altLang="en-US" sz="3400" b="1" dirty="0" smtClean="0">
                <a:latin typeface="Calibri" panose="020F0502020204030204" pitchFamily="34" charset="0"/>
              </a:rPr>
              <a:t>безопасность при поездке </a:t>
            </a:r>
            <a:br>
              <a:rPr lang="ru-RU" altLang="en-US" sz="3400" b="1" dirty="0" smtClean="0">
                <a:latin typeface="Calibri" panose="020F0502020204030204" pitchFamily="34" charset="0"/>
              </a:rPr>
            </a:br>
            <a:r>
              <a:rPr lang="ru-RU" altLang="en-US" sz="3400" b="1" dirty="0" smtClean="0">
                <a:latin typeface="Calibri" panose="020F0502020204030204" pitchFamily="34" charset="0"/>
              </a:rPr>
              <a:t>на мотоцикле</a:t>
            </a:r>
            <a:endParaRPr lang="en-US" altLang="en-US" sz="3400" b="1" dirty="0" smtClean="0">
              <a:latin typeface="Calibri" panose="020F0502020204030204" pitchFamily="34" charset="0"/>
            </a:endParaRPr>
          </a:p>
        </p:txBody>
      </p:sp>
      <p:sp>
        <p:nvSpPr>
          <p:cNvPr id="48131" name="Content Placeholder 2"/>
          <p:cNvSpPr>
            <a:spLocks noGrp="1"/>
          </p:cNvSpPr>
          <p:nvPr>
            <p:ph idx="1"/>
          </p:nvPr>
        </p:nvSpPr>
        <p:spPr>
          <a:xfrm>
            <a:off x="609600" y="2160588"/>
            <a:ext cx="3733800" cy="3881437"/>
          </a:xfrm>
        </p:spPr>
        <p:txBody>
          <a:bodyPr/>
          <a:lstStyle/>
          <a:p>
            <a:r>
              <a:rPr lang="ru-RU" altLang="en-US" dirty="0" smtClean="0">
                <a:solidFill>
                  <a:srgbClr val="00448F"/>
                </a:solidFill>
                <a:latin typeface="Calibri" panose="020F0502020204030204" pitchFamily="34" charset="0"/>
              </a:rPr>
              <a:t>Надевайте шлем</a:t>
            </a:r>
            <a:endParaRPr lang="en-US" altLang="en-US" dirty="0" smtClean="0">
              <a:solidFill>
                <a:srgbClr val="00448F"/>
              </a:solidFill>
              <a:latin typeface="Calibri" panose="020F0502020204030204" pitchFamily="34" charset="0"/>
            </a:endParaRPr>
          </a:p>
          <a:p>
            <a:r>
              <a:rPr lang="ru-RU" altLang="en-US" dirty="0" smtClean="0">
                <a:solidFill>
                  <a:srgbClr val="00448F"/>
                </a:solidFill>
                <a:latin typeface="Calibri" panose="020F0502020204030204" pitchFamily="34" charset="0"/>
              </a:rPr>
              <a:t>Проверяйте Ваш мотоцикл до поездки </a:t>
            </a:r>
            <a:endParaRPr lang="en-US" altLang="en-US" dirty="0" smtClean="0">
              <a:solidFill>
                <a:srgbClr val="00448F"/>
              </a:solidFill>
              <a:latin typeface="Calibri" panose="020F0502020204030204" pitchFamily="34" charset="0"/>
            </a:endParaRPr>
          </a:p>
          <a:p>
            <a:r>
              <a:rPr lang="ru-RU" altLang="en-US" dirty="0" smtClean="0">
                <a:solidFill>
                  <a:srgbClr val="00448F"/>
                </a:solidFill>
                <a:latin typeface="Calibri" panose="020F0502020204030204" pitchFamily="34" charset="0"/>
              </a:rPr>
              <a:t>Будьте на виду</a:t>
            </a:r>
            <a:endParaRPr lang="en-US" altLang="en-US" dirty="0" smtClean="0">
              <a:solidFill>
                <a:srgbClr val="00448F"/>
              </a:solidFill>
              <a:latin typeface="Calibri" panose="020F0502020204030204" pitchFamily="34" charset="0"/>
            </a:endParaRPr>
          </a:p>
          <a:p>
            <a:r>
              <a:rPr lang="ru-RU" altLang="en-US" dirty="0" smtClean="0">
                <a:solidFill>
                  <a:srgbClr val="00448F"/>
                </a:solidFill>
                <a:latin typeface="Calibri" panose="020F0502020204030204" pitchFamily="34" charset="0"/>
              </a:rPr>
              <a:t>Держите обе руки на руле</a:t>
            </a:r>
            <a:endParaRPr lang="en-US" altLang="en-US" dirty="0" smtClean="0">
              <a:solidFill>
                <a:srgbClr val="00448F"/>
              </a:solidFill>
              <a:latin typeface="Calibri" panose="020F0502020204030204" pitchFamily="34" charset="0"/>
            </a:endParaRPr>
          </a:p>
          <a:p>
            <a:r>
              <a:rPr lang="ru-RU" altLang="en-US" dirty="0" smtClean="0">
                <a:solidFill>
                  <a:srgbClr val="00448F"/>
                </a:solidFill>
                <a:latin typeface="Calibri" panose="020F0502020204030204" pitchFamily="34" charset="0"/>
              </a:rPr>
              <a:t>Будьте внимательны </a:t>
            </a:r>
            <a:endParaRPr lang="en-US" altLang="en-US" dirty="0" smtClean="0">
              <a:solidFill>
                <a:srgbClr val="00448F"/>
              </a:solidFill>
              <a:latin typeface="Calibri" panose="020F0502020204030204" pitchFamily="34" charset="0"/>
            </a:endParaRPr>
          </a:p>
          <a:p>
            <a:r>
              <a:rPr lang="ru-RU" altLang="en-US" dirty="0" smtClean="0">
                <a:solidFill>
                  <a:srgbClr val="00448F"/>
                </a:solidFill>
                <a:latin typeface="Calibri" panose="020F0502020204030204" pitchFamily="34" charset="0"/>
              </a:rPr>
              <a:t>Езжайте в потоке машин </a:t>
            </a:r>
            <a:endParaRPr lang="en-US" altLang="en-US" dirty="0" smtClean="0">
              <a:solidFill>
                <a:srgbClr val="00448F"/>
              </a:solidFill>
              <a:latin typeface="Calibri" panose="020F0502020204030204" pitchFamily="34" charset="0"/>
            </a:endParaRPr>
          </a:p>
          <a:p>
            <a:r>
              <a:rPr lang="ru-RU" altLang="en-US" dirty="0" smtClean="0">
                <a:solidFill>
                  <a:srgbClr val="00448F"/>
                </a:solidFill>
                <a:latin typeface="Calibri" panose="020F0502020204030204" pitchFamily="34" charset="0"/>
              </a:rPr>
              <a:t>Соблюдайте правила дорожного движения</a:t>
            </a:r>
          </a:p>
          <a:p>
            <a:r>
              <a:rPr lang="ru-RU" altLang="en-US" dirty="0" smtClean="0">
                <a:solidFill>
                  <a:srgbClr val="00448F"/>
                </a:solidFill>
                <a:latin typeface="Calibri" panose="020F0502020204030204" pitchFamily="34" charset="0"/>
              </a:rPr>
              <a:t>Уступайте машинам и пешеходам</a:t>
            </a:r>
            <a:endParaRPr lang="en-US" altLang="en-US" dirty="0" smtClean="0">
              <a:solidFill>
                <a:srgbClr val="00448F"/>
              </a:solidFill>
              <a:latin typeface="Calibri" panose="020F0502020204030204" pitchFamily="34" charset="0"/>
            </a:endParaRPr>
          </a:p>
          <a:p>
            <a:r>
              <a:rPr lang="ru-RU" altLang="en-US" dirty="0" smtClean="0">
                <a:solidFill>
                  <a:srgbClr val="00448F"/>
                </a:solidFill>
                <a:latin typeface="Calibri" panose="020F0502020204030204" pitchFamily="34" charset="0"/>
              </a:rPr>
              <a:t>Будьте собранными</a:t>
            </a:r>
            <a:endParaRPr lang="en-US" altLang="en-US" dirty="0" smtClean="0">
              <a:solidFill>
                <a:srgbClr val="00448F"/>
              </a:solidFill>
              <a:latin typeface="Calibri" panose="020F0502020204030204" pitchFamily="34" charset="0"/>
            </a:endParaRPr>
          </a:p>
          <a:p>
            <a:r>
              <a:rPr lang="ru-RU" altLang="en-US" dirty="0" smtClean="0">
                <a:solidFill>
                  <a:srgbClr val="00448F"/>
                </a:solidFill>
                <a:latin typeface="Calibri" panose="020F0502020204030204" pitchFamily="34" charset="0"/>
              </a:rPr>
              <a:t>Избегайте тротуаров </a:t>
            </a:r>
            <a:endParaRPr lang="en-US" altLang="en-US" dirty="0" smtClean="0">
              <a:solidFill>
                <a:srgbClr val="00448F"/>
              </a:solidFill>
              <a:latin typeface="Calibri" panose="020F0502020204030204" pitchFamily="34" charset="0"/>
            </a:endParaRPr>
          </a:p>
        </p:txBody>
      </p:sp>
      <p:sp>
        <p:nvSpPr>
          <p:cNvPr id="5" name="5-Point Star 4"/>
          <p:cNvSpPr/>
          <p:nvPr/>
        </p:nvSpPr>
        <p:spPr>
          <a:xfrm>
            <a:off x="3200400" y="1177925"/>
            <a:ext cx="5638800" cy="5029200"/>
          </a:xfrm>
          <a:prstGeom prst="star5">
            <a:avLst/>
          </a:prstGeom>
          <a:solidFill>
            <a:srgbClr val="00448F"/>
          </a:solidFill>
          <a:ln>
            <a:solidFill>
              <a:srgbClr val="0044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8133" name="TextBox 5"/>
          <p:cNvSpPr txBox="1">
            <a:spLocks noChangeArrowheads="1"/>
          </p:cNvSpPr>
          <p:nvPr/>
        </p:nvSpPr>
        <p:spPr bwMode="auto">
          <a:xfrm>
            <a:off x="4724400" y="3076575"/>
            <a:ext cx="25908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Случаи с мотоциклами приводят к нанесению вреда студентам</a:t>
            </a:r>
            <a:r>
              <a:rPr lang="en-US" alt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000" dirty="0">
                <a:solidFill>
                  <a:schemeClr val="bg1"/>
                </a:solidFill>
                <a:latin typeface="Calibri" panose="020F0502020204030204" pitchFamily="34" charset="0"/>
              </a:rPr>
              <a:t>– </a:t>
            </a:r>
            <a:r>
              <a:rPr lang="ru-RU" alt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ВОДИТЕ ОСТОРОЖНО</a:t>
            </a:r>
            <a:r>
              <a:rPr lang="en-US" alt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! </a:t>
            </a:r>
            <a:endParaRPr lang="en-US" altLang="en-US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en-US" sz="3000" b="1" dirty="0" smtClean="0">
                <a:latin typeface="Calibri" panose="020F0502020204030204" pitchFamily="34" charset="0"/>
              </a:rPr>
              <a:t>Законы США</a:t>
            </a:r>
            <a:r>
              <a:rPr lang="en-US" altLang="en-US" sz="3000" b="1" dirty="0" smtClean="0">
                <a:latin typeface="Calibri" panose="020F0502020204030204" pitchFamily="34" charset="0"/>
              </a:rPr>
              <a:t> –</a:t>
            </a:r>
            <a:r>
              <a:rPr lang="ru-RU" altLang="en-US" sz="3000" b="1" dirty="0" smtClean="0">
                <a:latin typeface="Calibri" panose="020F0502020204030204" pitchFamily="34" charset="0"/>
              </a:rPr>
              <a:t> избежание проблем</a:t>
            </a:r>
            <a:endParaRPr lang="en-US" altLang="en-US" sz="3000" b="1" dirty="0" smtClean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14691" name="Rectangle 3"/>
          <p:cNvSpPr>
            <a:spLocks noGrp="1" noChangeArrowheads="1"/>
          </p:cNvSpPr>
          <p:nvPr>
            <p:ph idx="1"/>
          </p:nvPr>
        </p:nvSpPr>
        <p:spPr>
          <a:xfrm>
            <a:off x="1143000" y="1447800"/>
            <a:ext cx="5715000" cy="5035550"/>
          </a:xfrm>
        </p:spPr>
        <p:txBody>
          <a:bodyPr rtlCol="0">
            <a:normAutofit fontScale="85000" lnSpcReduction="20000"/>
          </a:bodyPr>
          <a:lstStyle/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ru-RU" altLang="en-US" sz="2400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Студенты несут ответственность за соблюдение законов в США</a:t>
            </a:r>
            <a:r>
              <a:rPr lang="en-US" altLang="en-US" sz="2400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.  </a:t>
            </a:r>
            <a:r>
              <a:rPr lang="ru-RU" altLang="en-US" sz="2400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Помните, Вас могут арестовать и обвинить в преступлениях в следующем</a:t>
            </a:r>
            <a:r>
              <a:rPr lang="en-US" altLang="en-US" sz="2400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:</a:t>
            </a: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ru-RU" altLang="en-US" sz="24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Воровство в магазинах</a:t>
            </a:r>
            <a:endParaRPr lang="en-US" altLang="en-US" sz="2400" dirty="0" smtClean="0">
              <a:solidFill>
                <a:srgbClr val="00448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ru-RU" altLang="en-US" sz="24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Пьянство </a:t>
            </a:r>
            <a:r>
              <a:rPr lang="en-US" altLang="en-US" sz="24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(</a:t>
            </a:r>
            <a:r>
              <a:rPr lang="ru-RU" altLang="en-US" sz="24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вам должно быть </a:t>
            </a:r>
            <a:r>
              <a:rPr lang="en-US" altLang="en-US" sz="24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21</a:t>
            </a:r>
            <a:r>
              <a:rPr lang="ru-RU" altLang="en-US" sz="24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год</a:t>
            </a:r>
            <a:r>
              <a:rPr lang="en-US" altLang="en-US" sz="24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!)</a:t>
            </a: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ru-RU" altLang="en-US" sz="24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Вождение </a:t>
            </a:r>
            <a:r>
              <a:rPr lang="ru-RU" altLang="en-US" sz="2400" dirty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автомобиля в нетрезвом </a:t>
            </a:r>
            <a:r>
              <a:rPr lang="ru-RU" altLang="en-US" sz="24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виде</a:t>
            </a: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ru-RU" altLang="en-US" sz="24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Употребление наркотиков </a:t>
            </a:r>
            <a:endParaRPr lang="en-US" altLang="en-US" sz="2400" dirty="0" smtClean="0">
              <a:solidFill>
                <a:srgbClr val="00448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endParaRPr lang="en-US" altLang="en-US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ru-RU" altLang="en-US" sz="24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Компания «</a:t>
            </a:r>
            <a:r>
              <a:rPr lang="en-US" altLang="en-US" sz="24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GeoVisions</a:t>
            </a:r>
            <a:r>
              <a:rPr lang="ru-RU" altLang="en-US" sz="24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» </a:t>
            </a:r>
            <a:r>
              <a:rPr lang="ru-RU" altLang="en-US" sz="2400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СТРОГО </a:t>
            </a:r>
            <a:r>
              <a:rPr lang="ru-RU" altLang="en-US" sz="24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запрещает </a:t>
            </a:r>
            <a:r>
              <a:rPr lang="ru-RU" altLang="en-US" sz="2400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ЛОВИТЬ ПОПУТКУ</a:t>
            </a:r>
            <a:r>
              <a:rPr lang="en-US" altLang="en-US" sz="24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,</a:t>
            </a:r>
            <a:r>
              <a:rPr lang="ru-RU" altLang="en-US" sz="24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или ездить с людьми, которых Вы не знаете</a:t>
            </a:r>
            <a:r>
              <a:rPr lang="en-US" altLang="en-US" sz="24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.</a:t>
            </a:r>
            <a:r>
              <a:rPr lang="ru-RU" altLang="en-US" sz="24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</a:t>
            </a:r>
            <a:endParaRPr lang="en-US" altLang="en-US" sz="2400" dirty="0" smtClean="0">
              <a:solidFill>
                <a:srgbClr val="00448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ru-RU" altLang="en-US" sz="24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Всегда носите с собой свою идентификационную карточку компании «</a:t>
            </a:r>
            <a:r>
              <a:rPr lang="en-US" altLang="en-US" sz="24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GeoVisions</a:t>
            </a:r>
            <a:r>
              <a:rPr lang="ru-RU" altLang="en-US" sz="24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»</a:t>
            </a:r>
            <a:r>
              <a:rPr lang="en-US" altLang="en-US" sz="24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.  </a:t>
            </a:r>
            <a:r>
              <a:rPr lang="ru-RU" altLang="en-US" sz="24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Если Вас арестуют</a:t>
            </a:r>
            <a:r>
              <a:rPr lang="en-US" altLang="en-US" sz="24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,</a:t>
            </a:r>
            <a:r>
              <a:rPr lang="ru-RU" altLang="en-US" sz="24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звоните нам</a:t>
            </a:r>
            <a:r>
              <a:rPr lang="en-US" altLang="en-US" sz="24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,</a:t>
            </a:r>
            <a:r>
              <a:rPr lang="ru-RU" altLang="en-US" sz="24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или попросите полицию  обратиться к Нам незамедлительно</a:t>
            </a:r>
            <a:r>
              <a:rPr lang="en-US" altLang="en-US" sz="24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en-US" sz="3500" b="1" dirty="0" smtClean="0">
                <a:ea typeface="ＭＳ Ｐゴシック" panose="020B0600070205080204" pitchFamily="34" charset="-128"/>
              </a:rPr>
              <a:t>Давайте избегать проблем</a:t>
            </a:r>
            <a:endParaRPr lang="en-US" altLang="en-US" sz="3500" b="1" dirty="0" smtClean="0">
              <a:ea typeface="ＭＳ Ｐゴシック" panose="020B0600070205080204" pitchFamily="34" charset="-128"/>
            </a:endParaRPr>
          </a:p>
        </p:txBody>
      </p:sp>
      <p:sp>
        <p:nvSpPr>
          <p:cNvPr id="50179" name="Rectangle 3"/>
          <p:cNvSpPr>
            <a:spLocks noGrp="1" noChangeArrowheads="1"/>
          </p:cNvSpPr>
          <p:nvPr>
            <p:ph idx="1"/>
          </p:nvPr>
        </p:nvSpPr>
        <p:spPr>
          <a:xfrm>
            <a:off x="-12510" y="1295400"/>
            <a:ext cx="4114800" cy="4087813"/>
          </a:xfrm>
        </p:spPr>
        <p:txBody>
          <a:bodyPr/>
          <a:lstStyle/>
          <a:p>
            <a:pPr eaLnBrk="1" hangingPunct="1"/>
            <a:r>
              <a:rPr lang="ru-RU" altLang="en-US" sz="2400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Основная информация</a:t>
            </a:r>
            <a:endParaRPr lang="en-US" altLang="en-US" sz="2400" b="1" dirty="0" smtClean="0">
              <a:solidFill>
                <a:srgbClr val="00448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lvl="1" eaLnBrk="1" hangingPunct="1"/>
            <a:r>
              <a:rPr lang="ru-RU" altLang="en-US" sz="18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Мы хотим, чтобы Вы были </a:t>
            </a:r>
            <a:r>
              <a:rPr lang="ru-RU" altLang="en-US" sz="1800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взрослыми</a:t>
            </a:r>
            <a:r>
              <a:rPr lang="ru-RU" altLang="en-US" sz="18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. </a:t>
            </a:r>
            <a:endParaRPr lang="en-US" altLang="en-US" sz="1800" b="1" dirty="0" smtClean="0">
              <a:solidFill>
                <a:srgbClr val="00448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lvl="1" eaLnBrk="1" hangingPunct="1"/>
            <a:r>
              <a:rPr lang="ru-RU" altLang="en-US" sz="18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Мы являемся </a:t>
            </a:r>
            <a:r>
              <a:rPr lang="ru-RU" altLang="en-US" sz="1800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спонсором</a:t>
            </a:r>
            <a:r>
              <a:rPr lang="ru-RU" altLang="en-US" sz="18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, и мы ответственны за Вас и за </a:t>
            </a:r>
            <a:r>
              <a:rPr lang="ru-RU" altLang="en-US" sz="1800" dirty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оказание В</a:t>
            </a:r>
            <a:r>
              <a:rPr lang="ru-RU" altLang="en-US" sz="18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ам помощи</a:t>
            </a:r>
            <a:r>
              <a:rPr lang="ru-RU" altLang="en-US" sz="1800" dirty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. </a:t>
            </a:r>
            <a:endParaRPr lang="en-US" altLang="en-US" sz="1800" dirty="0" smtClean="0">
              <a:solidFill>
                <a:srgbClr val="00448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lvl="1" eaLnBrk="1" hangingPunct="1"/>
            <a:r>
              <a:rPr lang="ru-RU" altLang="en-US" sz="1800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Знайте правила программы и </a:t>
            </a:r>
            <a:r>
              <a:rPr lang="ru-RU" altLang="en-US" sz="18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следуйте им. </a:t>
            </a:r>
            <a:endParaRPr lang="en-US" altLang="en-US" sz="1800" dirty="0" smtClean="0">
              <a:solidFill>
                <a:srgbClr val="00448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lvl="1" eaLnBrk="1" hangingPunct="1"/>
            <a:r>
              <a:rPr lang="ru-RU" altLang="en-US" sz="18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Наши правила программы </a:t>
            </a:r>
            <a:r>
              <a:rPr lang="ru-RU" altLang="en-US" sz="1800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отличаются</a:t>
            </a:r>
            <a:r>
              <a:rPr lang="ru-RU" altLang="en-US" sz="18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от других программ.</a:t>
            </a:r>
            <a:endParaRPr lang="en-US" altLang="en-US" sz="1800" dirty="0" smtClean="0">
              <a:solidFill>
                <a:srgbClr val="00448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lvl="1" eaLnBrk="1" hangingPunct="1"/>
            <a:r>
              <a:rPr lang="ru-RU" altLang="en-US" sz="18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Ваши решения повлекут к последствиям</a:t>
            </a:r>
            <a:r>
              <a:rPr lang="en-US" altLang="en-US" sz="18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–</a:t>
            </a:r>
            <a:r>
              <a:rPr lang="ru-RU" altLang="en-US" sz="18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принимайте </a:t>
            </a:r>
            <a:r>
              <a:rPr lang="ru-RU" altLang="en-US" sz="1800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УМНЫЕ</a:t>
            </a:r>
            <a:r>
              <a:rPr lang="ru-RU" altLang="en-US" sz="18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решения</a:t>
            </a:r>
            <a:r>
              <a:rPr lang="en-US" altLang="en-US" sz="18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!</a:t>
            </a:r>
          </a:p>
          <a:p>
            <a:pPr lvl="1" eaLnBrk="1" hangingPunct="1"/>
            <a:r>
              <a:rPr lang="ru-RU" altLang="en-US" sz="18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Если Вы сомневаетесь позвоните нам </a:t>
            </a:r>
            <a:r>
              <a:rPr lang="en-US" altLang="en-US" sz="18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… </a:t>
            </a:r>
            <a:r>
              <a:rPr lang="ru-RU" altLang="en-US" sz="1800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оставьте сообщение</a:t>
            </a:r>
            <a:endParaRPr lang="en-US" altLang="en-US" sz="1800" b="1" dirty="0" smtClean="0">
              <a:solidFill>
                <a:srgbClr val="00448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5018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063" y="1719263"/>
            <a:ext cx="30861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6346825" cy="685800"/>
          </a:xfrm>
        </p:spPr>
        <p:txBody>
          <a:bodyPr/>
          <a:lstStyle/>
          <a:p>
            <a:pPr algn="ctr" eaLnBrk="1" hangingPunct="1"/>
            <a:r>
              <a:rPr lang="ru-RU" altLang="en-US" sz="6000" b="1" dirty="0" smtClean="0">
                <a:latin typeface="Calibri" panose="020F0502020204030204" pitchFamily="34" charset="0"/>
                <a:ea typeface="ＭＳ Ｐゴシック" panose="020B0600070205080204" pitchFamily="34" charset="-128"/>
              </a:rPr>
              <a:t>Давайте избегать проблем</a:t>
            </a:r>
            <a:endParaRPr lang="en-US" altLang="en-US" sz="6000" b="1" dirty="0" smtClean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21859" name="Rectangle 3"/>
          <p:cNvSpPr>
            <a:spLocks noGrp="1" noChangeArrowheads="1"/>
          </p:cNvSpPr>
          <p:nvPr>
            <p:ph idx="1"/>
          </p:nvPr>
        </p:nvSpPr>
        <p:spPr>
          <a:xfrm>
            <a:off x="3429000" y="2133600"/>
            <a:ext cx="4138613" cy="4060825"/>
          </a:xfrm>
        </p:spPr>
        <p:txBody>
          <a:bodyPr rtlCol="0">
            <a:normAutofit fontScale="77500" lnSpcReduction="20000"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 3" charset="2"/>
              <a:buChar char=""/>
              <a:defRPr/>
            </a:pPr>
            <a:r>
              <a:rPr lang="ru-RU" altLang="en-US" sz="28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Сначала попытайтесь решить проблему </a:t>
            </a:r>
            <a:r>
              <a:rPr lang="ru-RU" altLang="en-US" sz="2800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сами</a:t>
            </a:r>
            <a:r>
              <a:rPr lang="ru-RU" altLang="en-US" sz="28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. </a:t>
            </a:r>
            <a:endParaRPr lang="en-US" altLang="en-US" sz="2800" b="1" dirty="0" smtClean="0">
              <a:solidFill>
                <a:srgbClr val="00448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 3" charset="2"/>
              <a:buChar char=""/>
              <a:defRPr/>
            </a:pPr>
            <a:r>
              <a:rPr lang="ru-RU" altLang="en-US" sz="28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Будьте </a:t>
            </a:r>
            <a:r>
              <a:rPr lang="ru-RU" altLang="en-US" sz="2800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гибкими.</a:t>
            </a:r>
            <a:endParaRPr lang="en-US" altLang="en-US" sz="2800" b="1" dirty="0" smtClean="0">
              <a:solidFill>
                <a:srgbClr val="00448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 3" charset="2"/>
              <a:buChar char=""/>
              <a:defRPr/>
            </a:pPr>
            <a:r>
              <a:rPr lang="ru-RU" altLang="en-US" sz="28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США </a:t>
            </a:r>
            <a:r>
              <a:rPr lang="ru-RU" altLang="en-US" sz="2800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отличается</a:t>
            </a:r>
            <a:r>
              <a:rPr lang="ru-RU" altLang="en-US" sz="28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от страны Вашего проживания.</a:t>
            </a:r>
            <a:endParaRPr lang="en-US" altLang="en-US" sz="2800" dirty="0" smtClean="0">
              <a:solidFill>
                <a:srgbClr val="00448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 3" charset="2"/>
              <a:buChar char=""/>
              <a:defRPr/>
            </a:pPr>
            <a:r>
              <a:rPr lang="ru-RU" altLang="en-US" sz="28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Имейте положительный </a:t>
            </a:r>
            <a:r>
              <a:rPr lang="ru-RU" altLang="en-US" sz="2800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настрой.</a:t>
            </a:r>
            <a:endParaRPr lang="en-US" altLang="en-US" sz="2800" b="1" dirty="0" smtClean="0">
              <a:solidFill>
                <a:srgbClr val="00448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 3" charset="2"/>
              <a:buChar char=""/>
              <a:defRPr/>
            </a:pPr>
            <a:r>
              <a:rPr lang="ru-RU" altLang="en-US" sz="2800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Получайте выгоду от Вашего свободного времени.</a:t>
            </a:r>
            <a:endParaRPr lang="en-US" altLang="en-US" sz="2800" b="1" dirty="0" smtClean="0">
              <a:solidFill>
                <a:srgbClr val="00448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 3" charset="2"/>
              <a:buChar char=""/>
              <a:defRPr/>
            </a:pPr>
            <a:r>
              <a:rPr lang="ru-RU" altLang="en-US" sz="2800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Чрезвычайные случаи</a:t>
            </a:r>
            <a:r>
              <a:rPr lang="en-US" altLang="en-US" sz="28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- </a:t>
            </a:r>
            <a:r>
              <a:rPr lang="ru-RU" altLang="en-US" sz="28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звоните нам незамедлительно</a:t>
            </a:r>
            <a:r>
              <a:rPr lang="en-US" altLang="en-US" sz="28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!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 3" charset="2"/>
              <a:buChar char=""/>
              <a:defRPr/>
            </a:pPr>
            <a:r>
              <a:rPr lang="ru-RU" altLang="en-US" sz="28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Звоните нам, если Вам будет нужна </a:t>
            </a:r>
            <a:r>
              <a:rPr lang="ru-RU" altLang="en-US" sz="2800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помощь</a:t>
            </a:r>
            <a:r>
              <a:rPr lang="ru-RU" altLang="en-US" sz="28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. </a:t>
            </a:r>
            <a:endParaRPr lang="en-US" altLang="en-US" sz="2800" b="1" dirty="0" smtClean="0">
              <a:solidFill>
                <a:srgbClr val="00448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5120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667000"/>
            <a:ext cx="29464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4925" y="31845"/>
            <a:ext cx="6348413" cy="1320800"/>
          </a:xfrm>
        </p:spPr>
        <p:txBody>
          <a:bodyPr/>
          <a:lstStyle/>
          <a:p>
            <a:pPr algn="ctr" eaLnBrk="1" hangingPunct="1"/>
            <a:r>
              <a:rPr lang="ru-RU" altLang="en-US" sz="3200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Обращайтесь в компанию «</a:t>
            </a:r>
            <a:r>
              <a:rPr lang="en-US" altLang="en-US" sz="3200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GeoVisions</a:t>
            </a:r>
            <a:r>
              <a:rPr lang="ru-RU" altLang="en-US" sz="3200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» незамедлительно, если у Вас возникнут следующие проблемы</a:t>
            </a:r>
            <a:r>
              <a:rPr lang="en-US" altLang="en-US" sz="3200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: 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idx="1"/>
          </p:nvPr>
        </p:nvSpPr>
        <p:spPr>
          <a:xfrm>
            <a:off x="487907" y="1981200"/>
            <a:ext cx="6985000" cy="3200400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</a:pPr>
            <a:r>
              <a:rPr lang="ru-RU" altLang="en-US" sz="2000" dirty="0" smtClean="0">
                <a:solidFill>
                  <a:schemeClr val="accent2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Дискриминация по половому признаку.</a:t>
            </a:r>
            <a:endParaRPr lang="en-US" altLang="en-US" sz="2000" dirty="0" smtClean="0">
              <a:solidFill>
                <a:schemeClr val="accent2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90000"/>
              </a:lnSpc>
            </a:pPr>
            <a:r>
              <a:rPr lang="ru-RU" altLang="en-US" sz="2000" dirty="0" smtClean="0">
                <a:solidFill>
                  <a:schemeClr val="accent2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Сексуальные домогательства.</a:t>
            </a:r>
            <a:endParaRPr lang="en-US" altLang="en-US" sz="2000" dirty="0" smtClean="0">
              <a:solidFill>
                <a:schemeClr val="accent2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90000"/>
              </a:lnSpc>
            </a:pPr>
            <a:r>
              <a:rPr lang="ru-RU" altLang="en-US" sz="2000" dirty="0" smtClean="0">
                <a:solidFill>
                  <a:schemeClr val="accent2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Недостаточное количество часов работы или слишком много часов.</a:t>
            </a:r>
            <a:endParaRPr lang="en-US" altLang="en-US" sz="2000" dirty="0" smtClean="0">
              <a:solidFill>
                <a:schemeClr val="accent2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90000"/>
              </a:lnSpc>
            </a:pPr>
            <a:r>
              <a:rPr lang="ru-RU" altLang="en-US" sz="2000" dirty="0" smtClean="0">
                <a:solidFill>
                  <a:schemeClr val="accent2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Угрозы физической расправы.</a:t>
            </a:r>
            <a:endParaRPr lang="en-US" altLang="en-US" sz="2000" dirty="0" smtClean="0">
              <a:solidFill>
                <a:schemeClr val="accent2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90000"/>
              </a:lnSpc>
            </a:pPr>
            <a:r>
              <a:rPr lang="ru-RU" altLang="en-US" sz="2000" dirty="0" smtClean="0">
                <a:solidFill>
                  <a:schemeClr val="accent2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Угрозы  депортации.</a:t>
            </a:r>
            <a:endParaRPr lang="en-US" altLang="en-US" sz="2000" dirty="0" smtClean="0">
              <a:solidFill>
                <a:schemeClr val="accent2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90000"/>
              </a:lnSpc>
            </a:pPr>
            <a:r>
              <a:rPr lang="ru-RU" altLang="en-US" sz="2000" dirty="0" smtClean="0">
                <a:solidFill>
                  <a:schemeClr val="accent2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Плохие условия проживания.</a:t>
            </a:r>
            <a:endParaRPr lang="en-US" altLang="en-US" sz="2000" dirty="0" smtClean="0">
              <a:solidFill>
                <a:schemeClr val="accent2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90000"/>
              </a:lnSpc>
            </a:pPr>
            <a:r>
              <a:rPr lang="ru-RU" altLang="en-US" sz="2000" dirty="0" smtClean="0">
                <a:solidFill>
                  <a:schemeClr val="accent2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Позвоните нам, если к Вам будут обращаться репортеры или журналисты.</a:t>
            </a:r>
            <a:endParaRPr lang="en-US" altLang="en-US" sz="2000" dirty="0" smtClean="0">
              <a:solidFill>
                <a:schemeClr val="accent2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90000"/>
              </a:lnSpc>
            </a:pPr>
            <a:r>
              <a:rPr lang="ru-RU" altLang="en-US" sz="2000" dirty="0" smtClean="0">
                <a:solidFill>
                  <a:schemeClr val="accent2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Или если Вы почувствуете, что Вам необходимо с кем-нибудь поговорить. </a:t>
            </a:r>
            <a:endParaRPr lang="en-US" altLang="en-US" sz="2000" dirty="0" smtClean="0">
              <a:solidFill>
                <a:schemeClr val="accent2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52228" name="Rectangle 2"/>
          <p:cNvSpPr txBox="1">
            <a:spLocks noChangeArrowheads="1"/>
          </p:cNvSpPr>
          <p:nvPr/>
        </p:nvSpPr>
        <p:spPr bwMode="auto">
          <a:xfrm>
            <a:off x="304800" y="5791200"/>
            <a:ext cx="6348413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en-US" sz="3600" b="1" dirty="0" smtClean="0">
                <a:solidFill>
                  <a:srgbClr val="00448F"/>
                </a:solidFill>
                <a:latin typeface="Calibri" panose="020F0502020204030204" pitchFamily="34" charset="0"/>
              </a:rPr>
              <a:t>Мы здесь, чтобы ПОМОЧЬ Вам</a:t>
            </a:r>
            <a:r>
              <a:rPr lang="en-US" altLang="en-US" sz="3600" b="1" dirty="0" smtClean="0">
                <a:solidFill>
                  <a:srgbClr val="00448F"/>
                </a:solidFill>
                <a:latin typeface="Calibri" panose="020F0502020204030204" pitchFamily="34" charset="0"/>
              </a:rPr>
              <a:t>! </a:t>
            </a:r>
            <a:endParaRPr lang="en-US" altLang="en-US" sz="3600" b="1" dirty="0">
              <a:solidFill>
                <a:srgbClr val="00448F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en-US" sz="4400" b="1" dirty="0" smtClean="0">
                <a:latin typeface="Calibri" panose="020F0502020204030204" pitchFamily="34" charset="0"/>
                <a:ea typeface="ＭＳ Ｐゴシック" panose="020B0600070205080204" pitchFamily="34" charset="-128"/>
              </a:rPr>
              <a:t>Будьте готовы к культурному шоку</a:t>
            </a:r>
            <a:endParaRPr lang="en-US" altLang="en-US" sz="4400" b="1" dirty="0" smtClean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53251" name="Rectangle 3"/>
          <p:cNvSpPr>
            <a:spLocks noGrp="1"/>
          </p:cNvSpPr>
          <p:nvPr>
            <p:ph idx="1"/>
          </p:nvPr>
        </p:nvSpPr>
        <p:spPr>
          <a:xfrm>
            <a:off x="1066800" y="1952625"/>
            <a:ext cx="5891213" cy="1103313"/>
          </a:xfrm>
        </p:spPr>
        <p:txBody>
          <a:bodyPr/>
          <a:lstStyle/>
          <a:p>
            <a:pPr eaLnBrk="1" hangingPunct="1"/>
            <a:r>
              <a:rPr lang="ru-RU" altLang="en-US" sz="22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Культурный шок случается с каждым.</a:t>
            </a:r>
            <a:endParaRPr lang="en-US" altLang="en-US" sz="2200" dirty="0" smtClean="0">
              <a:solidFill>
                <a:srgbClr val="00448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ru-RU" altLang="en-US" sz="22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После своего прибытия </a:t>
            </a:r>
            <a:r>
              <a:rPr lang="ru-RU" altLang="en-US" sz="2200" dirty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В</a:t>
            </a:r>
            <a:r>
              <a:rPr lang="ru-RU" altLang="en-US" sz="22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ы можете почувствовать себя счастливым и вдохновленным </a:t>
            </a:r>
            <a:r>
              <a:rPr lang="en-US" altLang="en-US" sz="22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– </a:t>
            </a:r>
            <a:r>
              <a:rPr lang="ru-RU" altLang="en-US" sz="22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всё такое новое! </a:t>
            </a:r>
            <a:endParaRPr lang="en-US" altLang="en-US" sz="2200" dirty="0" smtClean="0">
              <a:solidFill>
                <a:srgbClr val="00448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5325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468688"/>
            <a:ext cx="3797300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Rectangle 3"/>
          <p:cNvSpPr>
            <a:spLocks noGrp="1"/>
          </p:cNvSpPr>
          <p:nvPr>
            <p:ph idx="1"/>
          </p:nvPr>
        </p:nvSpPr>
        <p:spPr>
          <a:xfrm>
            <a:off x="609600" y="2160588"/>
            <a:ext cx="2971800" cy="3881437"/>
          </a:xfrm>
        </p:spPr>
        <p:txBody>
          <a:bodyPr/>
          <a:lstStyle/>
          <a:p>
            <a:pPr marL="0" indent="0" eaLnBrk="1" hangingPunct="1">
              <a:buFont typeface="Wingdings 3" panose="05040102010807070707" pitchFamily="18" charset="2"/>
              <a:buNone/>
              <a:defRPr/>
            </a:pPr>
            <a:r>
              <a:rPr lang="ru-RU" altLang="en-US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Вы можете заметить разницу в следующих случаях</a:t>
            </a:r>
            <a:r>
              <a:rPr lang="en-US" altLang="en-US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: </a:t>
            </a:r>
          </a:p>
          <a:p>
            <a:pPr eaLnBrk="1" hangingPunct="1">
              <a:defRPr/>
            </a:pPr>
            <a:r>
              <a:rPr lang="ru-RU" altLang="en-US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Дружба </a:t>
            </a:r>
            <a:endParaRPr lang="en-US" altLang="en-US" dirty="0" smtClean="0">
              <a:solidFill>
                <a:srgbClr val="00448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eaLnBrk="1" hangingPunct="1">
              <a:defRPr/>
            </a:pPr>
            <a:r>
              <a:rPr lang="ru-RU" altLang="en-US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Приветствие </a:t>
            </a:r>
            <a:endParaRPr lang="en-US" altLang="en-US" dirty="0" smtClean="0">
              <a:solidFill>
                <a:srgbClr val="00448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eaLnBrk="1" hangingPunct="1">
              <a:defRPr/>
            </a:pPr>
            <a:r>
              <a:rPr lang="ru-RU" altLang="en-US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Графики работы </a:t>
            </a:r>
            <a:endParaRPr lang="en-US" altLang="en-US" dirty="0" smtClean="0">
              <a:solidFill>
                <a:srgbClr val="00448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eaLnBrk="1" hangingPunct="1">
              <a:defRPr/>
            </a:pPr>
            <a:r>
              <a:rPr lang="ru-RU" altLang="en-US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Ожидание о месте работы </a:t>
            </a:r>
            <a:endParaRPr lang="en-US" altLang="en-US" dirty="0" smtClean="0">
              <a:solidFill>
                <a:srgbClr val="00448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5427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012950"/>
            <a:ext cx="3078163" cy="417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6" name="Rectangle 2"/>
          <p:cNvSpPr txBox="1">
            <a:spLocks/>
          </p:cNvSpPr>
          <p:nvPr/>
        </p:nvSpPr>
        <p:spPr bwMode="auto">
          <a:xfrm>
            <a:off x="407988" y="304800"/>
            <a:ext cx="6348412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en-US" sz="4400" b="1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Будьте готовы к культурному шоку</a:t>
            </a:r>
            <a:endParaRPr lang="en-US" altLang="en-US" sz="4400" b="1" dirty="0">
              <a:solidFill>
                <a:schemeClr val="accent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3"/>
          <p:cNvSpPr>
            <a:spLocks noGrp="1"/>
          </p:cNvSpPr>
          <p:nvPr>
            <p:ph idx="1"/>
          </p:nvPr>
        </p:nvSpPr>
        <p:spPr>
          <a:xfrm>
            <a:off x="571500" y="2133600"/>
            <a:ext cx="6348413" cy="3200400"/>
          </a:xfrm>
        </p:spPr>
        <p:txBody>
          <a:bodyPr/>
          <a:lstStyle/>
          <a:p>
            <a:pPr eaLnBrk="1" hangingPunct="1"/>
            <a:r>
              <a:rPr lang="ru-RU" altLang="en-US" sz="20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Через несколько недель Вы можете скучать по дому</a:t>
            </a:r>
            <a:r>
              <a:rPr lang="en-US" altLang="en-US" sz="20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,</a:t>
            </a:r>
            <a:r>
              <a:rPr lang="ru-RU" altLang="en-US" sz="20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или чувствовать следующее</a:t>
            </a:r>
            <a:r>
              <a:rPr lang="en-US" altLang="en-US" sz="20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: </a:t>
            </a:r>
          </a:p>
          <a:p>
            <a:pPr lvl="1" eaLnBrk="1" hangingPunct="1"/>
            <a:r>
              <a:rPr lang="ru-RU" altLang="en-US" sz="18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Депрессию </a:t>
            </a:r>
            <a:endParaRPr lang="en-US" altLang="en-US" sz="1800" dirty="0" smtClean="0">
              <a:solidFill>
                <a:srgbClr val="00448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lvl="1" eaLnBrk="1" hangingPunct="1"/>
            <a:r>
              <a:rPr lang="ru-RU" altLang="en-US" sz="18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Злость </a:t>
            </a:r>
            <a:endParaRPr lang="en-US" altLang="en-US" sz="1800" dirty="0" smtClean="0">
              <a:solidFill>
                <a:srgbClr val="00448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lvl="1" eaLnBrk="1" hangingPunct="1"/>
            <a:r>
              <a:rPr lang="ru-RU" altLang="en-US" sz="18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Тоску по дому</a:t>
            </a:r>
            <a:endParaRPr lang="en-US" altLang="en-US" sz="1800" dirty="0" smtClean="0">
              <a:solidFill>
                <a:srgbClr val="00448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lvl="1" eaLnBrk="1" hangingPunct="1"/>
            <a:r>
              <a:rPr lang="ru-RU" altLang="en-US" sz="18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Скучать</a:t>
            </a:r>
            <a:endParaRPr lang="en-US" altLang="en-US" sz="1800" dirty="0" smtClean="0">
              <a:solidFill>
                <a:srgbClr val="00448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lvl="1" eaLnBrk="1" hangingPunct="1"/>
            <a:r>
              <a:rPr lang="ru-RU" altLang="en-US" sz="18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Болеть </a:t>
            </a:r>
            <a:endParaRPr lang="en-US" altLang="en-US" sz="1800" dirty="0" smtClean="0">
              <a:solidFill>
                <a:srgbClr val="00448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55299" name="Picture 6" descr="http://ts2.mm.bing.net/th?&amp;id=HN.608040809433858364&amp;w=300&amp;h=300&amp;c=0&amp;pid=1.9&amp;rs=0&amp;p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125788"/>
            <a:ext cx="2857500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0" name="Rectangle 2"/>
          <p:cNvSpPr txBox="1">
            <a:spLocks/>
          </p:cNvSpPr>
          <p:nvPr/>
        </p:nvSpPr>
        <p:spPr bwMode="auto">
          <a:xfrm>
            <a:off x="544513" y="381000"/>
            <a:ext cx="6348412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en-US" sz="4400" b="1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Будьте готовы к культурному шоку</a:t>
            </a:r>
            <a:endParaRPr lang="en-US" altLang="en-US" sz="4400" b="1" dirty="0">
              <a:solidFill>
                <a:schemeClr val="accent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609600"/>
            <a:ext cx="6348413" cy="1320800"/>
          </a:xfrm>
        </p:spPr>
        <p:txBody>
          <a:bodyPr/>
          <a:lstStyle/>
          <a:p>
            <a:pPr algn="ctr" eaLnBrk="1" hangingPunct="1"/>
            <a:r>
              <a:rPr lang="ru-RU" altLang="en-US" sz="4400" b="1" dirty="0" smtClean="0">
                <a:latin typeface="Calibri" panose="020F0502020204030204" pitchFamily="34" charset="0"/>
              </a:rPr>
              <a:t>Партнеры в успешном обмене культурой</a:t>
            </a:r>
            <a:endParaRPr lang="en-US" altLang="en-US" sz="4400" b="1" dirty="0" smtClean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10243" name="Online Image Placeholder 2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43000" y="2743200"/>
            <a:ext cx="2095500" cy="2181225"/>
          </a:xfrm>
        </p:spPr>
      </p:pic>
      <p:sp>
        <p:nvSpPr>
          <p:cNvPr id="16388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3868738" y="2160588"/>
            <a:ext cx="3675062" cy="3881437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defRPr/>
            </a:pPr>
            <a:r>
              <a:rPr lang="ru-RU" altLang="en-US" sz="4000" dirty="0" smtClean="0">
                <a:solidFill>
                  <a:srgbClr val="00448F"/>
                </a:solidFill>
                <a:ea typeface="ＭＳ Ｐゴシック" panose="020B0600070205080204" pitchFamily="34" charset="-128"/>
              </a:rPr>
              <a:t>Наш местный партнер</a:t>
            </a:r>
            <a:endParaRPr lang="en-US" altLang="en-US" sz="4000" dirty="0" smtClean="0">
              <a:solidFill>
                <a:srgbClr val="00448F"/>
              </a:solidFill>
              <a:ea typeface="ＭＳ Ｐゴシック" panose="020B0600070205080204" pitchFamily="34" charset="-128"/>
            </a:endParaRPr>
          </a:p>
          <a:p>
            <a:pPr eaLnBrk="1" hangingPunct="1">
              <a:defRPr/>
            </a:pPr>
            <a:r>
              <a:rPr lang="ru-RU" altLang="en-US" sz="4000" dirty="0" smtClean="0">
                <a:solidFill>
                  <a:srgbClr val="00448F"/>
                </a:solidFill>
                <a:ea typeface="ＭＳ Ｐゴシック" panose="020B0600070205080204" pitchFamily="34" charset="-128"/>
              </a:rPr>
              <a:t>Ваш работодатель</a:t>
            </a:r>
            <a:endParaRPr lang="en-US" altLang="en-US" sz="4000" dirty="0" smtClean="0">
              <a:solidFill>
                <a:srgbClr val="00448F"/>
              </a:solidFill>
              <a:ea typeface="ＭＳ Ｐゴシック" panose="020B0600070205080204" pitchFamily="34" charset="-128"/>
            </a:endParaRPr>
          </a:p>
          <a:p>
            <a:pPr eaLnBrk="1" hangingPunct="1">
              <a:defRPr/>
            </a:pPr>
            <a:r>
              <a:rPr lang="ru-RU" altLang="en-US" sz="4000" dirty="0" smtClean="0">
                <a:solidFill>
                  <a:srgbClr val="00448F"/>
                </a:solidFill>
                <a:ea typeface="ＭＳ Ｐゴシック" panose="020B0600070205080204" pitchFamily="34" charset="-128"/>
              </a:rPr>
              <a:t>Компания «</a:t>
            </a:r>
            <a:r>
              <a:rPr lang="en-US" altLang="en-US" sz="4000" dirty="0" smtClean="0">
                <a:solidFill>
                  <a:srgbClr val="00448F"/>
                </a:solidFill>
                <a:ea typeface="ＭＳ Ｐゴシック" panose="020B0600070205080204" pitchFamily="34" charset="-128"/>
              </a:rPr>
              <a:t>GeoVisions</a:t>
            </a:r>
            <a:r>
              <a:rPr lang="ru-RU" altLang="en-US" sz="4000" dirty="0" smtClean="0">
                <a:solidFill>
                  <a:srgbClr val="00448F"/>
                </a:solidFill>
                <a:ea typeface="ＭＳ Ｐゴシック" panose="020B0600070205080204" pitchFamily="34" charset="-128"/>
              </a:rPr>
              <a:t>»</a:t>
            </a:r>
            <a:endParaRPr lang="en-US" altLang="en-US" sz="4000" dirty="0" smtClean="0">
              <a:solidFill>
                <a:srgbClr val="00448F"/>
              </a:solidFill>
              <a:ea typeface="ＭＳ Ｐゴシック" panose="020B0600070205080204" pitchFamily="34" charset="-128"/>
            </a:endParaRPr>
          </a:p>
          <a:p>
            <a:pPr eaLnBrk="1" hangingPunct="1">
              <a:defRPr/>
            </a:pPr>
            <a:r>
              <a:rPr lang="ru-RU" altLang="en-US" sz="4000" dirty="0" smtClean="0">
                <a:solidFill>
                  <a:srgbClr val="00448F"/>
                </a:solidFill>
                <a:ea typeface="ＭＳ Ｐゴシック" panose="020B0600070205080204" pitchFamily="34" charset="-128"/>
              </a:rPr>
              <a:t>ВЫ</a:t>
            </a:r>
            <a:r>
              <a:rPr lang="en-US" altLang="en-US" sz="4000" dirty="0" smtClean="0">
                <a:solidFill>
                  <a:srgbClr val="00448F"/>
                </a:solidFill>
                <a:ea typeface="ＭＳ Ｐゴシック" panose="020B0600070205080204" pitchFamily="34" charset="-128"/>
              </a:rPr>
              <a:t>!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3"/>
          <p:cNvSpPr>
            <a:spLocks noGrp="1"/>
          </p:cNvSpPr>
          <p:nvPr>
            <p:ph idx="1"/>
          </p:nvPr>
        </p:nvSpPr>
        <p:spPr>
          <a:xfrm>
            <a:off x="294304" y="1676400"/>
            <a:ext cx="3276600" cy="4689475"/>
          </a:xfrm>
        </p:spPr>
        <p:txBody>
          <a:bodyPr/>
          <a:lstStyle/>
          <a:p>
            <a:pPr marL="0" indent="0" eaLnBrk="1" hangingPunct="1">
              <a:buFont typeface="Wingdings 3" panose="05040102010807070707" pitchFamily="18" charset="2"/>
              <a:buNone/>
            </a:pPr>
            <a:r>
              <a:rPr lang="ru-RU" altLang="en-US" sz="14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Решения культурного шока</a:t>
            </a:r>
            <a:r>
              <a:rPr lang="en-US" altLang="en-US" sz="14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–</a:t>
            </a:r>
            <a:r>
              <a:rPr lang="ru-RU" altLang="en-US" sz="14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Вы можете приспособиться лучше, если </a:t>
            </a:r>
            <a:r>
              <a:rPr lang="ru-RU" altLang="en-US" sz="1400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будете придерживаться следующего</a:t>
            </a:r>
            <a:r>
              <a:rPr lang="ru-RU" altLang="en-US" sz="14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и </a:t>
            </a:r>
            <a:r>
              <a:rPr lang="ru-RU" altLang="en-US" sz="1400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подумаете</a:t>
            </a:r>
            <a:r>
              <a:rPr lang="ru-RU" altLang="en-US" sz="14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о том, что происходит</a:t>
            </a:r>
            <a:r>
              <a:rPr lang="en-US" altLang="en-US" sz="14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:</a:t>
            </a:r>
          </a:p>
          <a:p>
            <a:pPr lvl="1" eaLnBrk="1" hangingPunct="1"/>
            <a:r>
              <a:rPr lang="ru-RU" altLang="en-US" sz="14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Будьте </a:t>
            </a:r>
            <a:r>
              <a:rPr lang="ru-RU" altLang="en-US" sz="1400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активны </a:t>
            </a:r>
            <a:endParaRPr lang="en-US" altLang="en-US" sz="1400" b="1" dirty="0" smtClean="0">
              <a:solidFill>
                <a:srgbClr val="00448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lvl="1" eaLnBrk="1" hangingPunct="1"/>
            <a:r>
              <a:rPr lang="ru-RU" altLang="en-US" sz="14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Заведите </a:t>
            </a:r>
            <a:r>
              <a:rPr lang="ru-RU" altLang="en-US" sz="1400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американских друзей</a:t>
            </a:r>
            <a:endParaRPr lang="en-US" altLang="en-US" sz="1400" b="1" dirty="0" smtClean="0">
              <a:solidFill>
                <a:srgbClr val="00448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lvl="1" eaLnBrk="1" hangingPunct="1"/>
            <a:r>
              <a:rPr lang="ru-RU" altLang="en-US" sz="14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Будьте здоровы </a:t>
            </a:r>
            <a:r>
              <a:rPr lang="en-US" altLang="en-US" sz="14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– </a:t>
            </a:r>
            <a:r>
              <a:rPr lang="ru-RU" altLang="en-US" sz="1400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делайте зарядку и хорошо питайтесь</a:t>
            </a:r>
            <a:endParaRPr lang="en-US" altLang="en-US" sz="1400" b="1" dirty="0" smtClean="0">
              <a:solidFill>
                <a:srgbClr val="00448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lvl="1" eaLnBrk="1" hangingPunct="1"/>
            <a:r>
              <a:rPr lang="ru-RU" altLang="en-US" sz="14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Работайте </a:t>
            </a:r>
            <a:r>
              <a:rPr lang="ru-RU" altLang="en-US" sz="1400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над своим уровнем владения английским языком</a:t>
            </a:r>
            <a:endParaRPr lang="en-US" altLang="en-US" sz="1400" b="1" dirty="0" smtClean="0">
              <a:solidFill>
                <a:srgbClr val="00448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lvl="1" eaLnBrk="1" hangingPunct="1"/>
            <a:r>
              <a:rPr lang="ru-RU" altLang="en-US" sz="14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Встречайтесь с международными студентами.</a:t>
            </a:r>
            <a:endParaRPr lang="en-US" altLang="en-US" sz="1400" b="1" dirty="0" smtClean="0">
              <a:solidFill>
                <a:srgbClr val="00448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lvl="1" eaLnBrk="1" hangingPunct="1"/>
            <a:r>
              <a:rPr lang="ru-RU" altLang="en-US" sz="14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Будьте терпеливыми</a:t>
            </a:r>
            <a:r>
              <a:rPr lang="en-US" altLang="en-US" sz="14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!</a:t>
            </a:r>
          </a:p>
        </p:txBody>
      </p:sp>
      <p:pic>
        <p:nvPicPr>
          <p:cNvPr id="5632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513" y="2514600"/>
            <a:ext cx="37592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4" name="Rectangle 2"/>
          <p:cNvSpPr>
            <a:spLocks noGrp="1"/>
          </p:cNvSpPr>
          <p:nvPr>
            <p:ph type="title"/>
          </p:nvPr>
        </p:nvSpPr>
        <p:spPr>
          <a:xfrm>
            <a:off x="457200" y="185738"/>
            <a:ext cx="6272213" cy="1320800"/>
          </a:xfrm>
        </p:spPr>
        <p:txBody>
          <a:bodyPr/>
          <a:lstStyle/>
          <a:p>
            <a:pPr algn="ctr" eaLnBrk="1" hangingPunct="1"/>
            <a:r>
              <a:rPr lang="ru-RU" altLang="en-US" sz="4400" b="1" dirty="0" smtClean="0">
                <a:latin typeface="Calibri" panose="020F0502020204030204" pitchFamily="34" charset="0"/>
                <a:ea typeface="ＭＳ Ｐゴシック" panose="020B0600070205080204" pitchFamily="34" charset="-128"/>
              </a:rPr>
              <a:t>Будьте готовы к культурному шоку</a:t>
            </a:r>
            <a:endParaRPr lang="en-US" altLang="en-US" sz="4400" b="1" dirty="0" smtClean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56325" name="Rectangle 6"/>
          <p:cNvSpPr>
            <a:spLocks noChangeArrowheads="1"/>
          </p:cNvSpPr>
          <p:nvPr/>
        </p:nvSpPr>
        <p:spPr bwMode="auto">
          <a:xfrm>
            <a:off x="450850" y="5610225"/>
            <a:ext cx="65532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en-US" sz="3200" b="1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Просмотрите видео о культурном шоке на сайте </a:t>
            </a:r>
            <a:r>
              <a:rPr lang="en-US" altLang="en-US" sz="3200" b="1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YouTube</a:t>
            </a:r>
            <a:endParaRPr lang="en-US" altLang="en-US" sz="3200" b="1" dirty="0">
              <a:solidFill>
                <a:schemeClr val="accent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0" y="152400"/>
            <a:ext cx="4062413" cy="762000"/>
          </a:xfrm>
        </p:spPr>
        <p:txBody>
          <a:bodyPr/>
          <a:lstStyle/>
          <a:p>
            <a:pPr algn="ctr" eaLnBrk="1" hangingPunct="1"/>
            <a:r>
              <a:rPr lang="en-US" altLang="en-US" sz="3000" b="1" dirty="0" smtClean="0">
                <a:ea typeface="ＭＳ Ｐゴシック" panose="020B0600070205080204" pitchFamily="34" charset="-128"/>
              </a:rPr>
              <a:t>	</a:t>
            </a:r>
            <a:r>
              <a:rPr lang="ru-RU" altLang="en-US" sz="2900" b="1" dirty="0" smtClean="0">
                <a:ea typeface="ＭＳ Ｐゴシック" panose="020B0600070205080204" pitchFamily="34" charset="-128"/>
              </a:rPr>
              <a:t>Оптимально используйте Вашу программу</a:t>
            </a:r>
            <a:r>
              <a:rPr lang="en-US" altLang="en-US" sz="2900" b="1" dirty="0" smtClean="0">
                <a:latin typeface="Calibri" panose="020F0502020204030204" pitchFamily="34" charset="0"/>
                <a:ea typeface="ＭＳ Ｐゴシック" panose="020B0600070205080204" pitchFamily="34" charset="-128"/>
              </a:rPr>
              <a:t>- </a:t>
            </a:r>
            <a:r>
              <a:rPr lang="ru-RU" altLang="en-US" sz="2900" b="1" dirty="0" smtClean="0">
                <a:latin typeface="Calibri" panose="020F0502020204030204" pitchFamily="34" charset="0"/>
                <a:ea typeface="ＭＳ Ｐゴシック" panose="020B0600070205080204" pitchFamily="34" charset="-128"/>
              </a:rPr>
              <a:t>полезные советы путешествующему</a:t>
            </a:r>
            <a:endParaRPr lang="en-US" altLang="en-US" sz="2900" b="1" dirty="0" smtClean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69635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685800"/>
            <a:ext cx="3276600" cy="5461000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 3" charset="2"/>
              <a:buChar char=""/>
              <a:defRPr/>
            </a:pPr>
            <a:r>
              <a:rPr lang="ru-RU" altLang="en-US" sz="20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Посещайте </a:t>
            </a:r>
            <a:r>
              <a:rPr lang="ru-RU" altLang="en-US" sz="2000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местные достопримечательности</a:t>
            </a:r>
            <a:r>
              <a:rPr lang="ru-RU" altLang="en-US" sz="20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.  </a:t>
            </a:r>
            <a:endParaRPr lang="en-US" altLang="en-US" sz="2000" dirty="0" smtClean="0">
              <a:solidFill>
                <a:srgbClr val="00448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 3" charset="2"/>
              <a:buChar char=""/>
              <a:defRPr/>
            </a:pPr>
            <a:r>
              <a:rPr lang="ru-RU" altLang="en-US" sz="20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Используйте Ваши </a:t>
            </a:r>
            <a:r>
              <a:rPr lang="ru-RU" altLang="en-US" sz="2000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выходные</a:t>
            </a:r>
            <a:r>
              <a:rPr lang="ru-RU" altLang="en-US" sz="20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.</a:t>
            </a:r>
            <a:endParaRPr lang="en-US" altLang="en-US" sz="2000" b="1" dirty="0" smtClean="0">
              <a:solidFill>
                <a:srgbClr val="00448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 3" charset="2"/>
              <a:buChar char=""/>
              <a:defRPr/>
            </a:pPr>
            <a:r>
              <a:rPr lang="ru-RU" altLang="en-US" sz="2000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Поездки за пределы США</a:t>
            </a:r>
            <a:r>
              <a:rPr lang="en-US" altLang="en-US" sz="20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Wingdings 3" charset="2"/>
              <a:buChar char=""/>
              <a:defRPr/>
            </a:pPr>
            <a:r>
              <a:rPr lang="ru-RU" altLang="en-US" sz="2000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ТОЛЬКО в даты, указанные в вашей визе </a:t>
            </a:r>
            <a:r>
              <a:rPr lang="en-US" altLang="en-US" sz="2000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J-1</a:t>
            </a:r>
            <a:r>
              <a:rPr lang="ru-RU" altLang="en-US" sz="2000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. </a:t>
            </a:r>
            <a:endParaRPr lang="en-US" altLang="en-US" sz="2000" b="1" dirty="0">
              <a:solidFill>
                <a:srgbClr val="00448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Wingdings 3" charset="2"/>
              <a:buChar char=""/>
              <a:defRPr/>
            </a:pPr>
            <a:r>
              <a:rPr lang="ru-RU" altLang="en-US" sz="20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У Вас должно быть одобрение от работодателя.</a:t>
            </a:r>
            <a:endParaRPr lang="en-US" altLang="en-US" sz="2000" dirty="0">
              <a:solidFill>
                <a:srgbClr val="00448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Wingdings 3" charset="2"/>
              <a:buChar char=""/>
              <a:defRPr/>
            </a:pPr>
            <a:r>
              <a:rPr lang="ru-RU" altLang="en-US" sz="20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Необходимо, чтобы Ваша </a:t>
            </a:r>
            <a:r>
              <a:rPr lang="en-US" altLang="en-US" sz="20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DS-2019</a:t>
            </a:r>
            <a:r>
              <a:rPr lang="ru-RU" altLang="en-US" sz="20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была подписана компанией «</a:t>
            </a:r>
            <a:r>
              <a:rPr lang="en-US" altLang="en-US" sz="20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GeoVisions</a:t>
            </a:r>
            <a:r>
              <a:rPr lang="ru-RU" altLang="en-US" sz="20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». </a:t>
            </a:r>
            <a:r>
              <a:rPr lang="en-US" altLang="en-US" sz="20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 3" charset="2"/>
              <a:buChar char=""/>
              <a:defRPr/>
            </a:pPr>
            <a:r>
              <a:rPr lang="ru-RU" altLang="en-US" sz="20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Компании «</a:t>
            </a:r>
            <a:r>
              <a:rPr lang="en-US" altLang="en-US" sz="20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Megabus</a:t>
            </a:r>
            <a:r>
              <a:rPr lang="ru-RU" altLang="en-US" sz="20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»</a:t>
            </a:r>
            <a:r>
              <a:rPr lang="en-US" altLang="en-US" sz="20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, </a:t>
            </a:r>
            <a:r>
              <a:rPr lang="ru-RU" altLang="en-US" sz="20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«</a:t>
            </a:r>
            <a:r>
              <a:rPr lang="en-US" altLang="en-US" sz="20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Amtrak</a:t>
            </a:r>
            <a:r>
              <a:rPr lang="ru-RU" altLang="en-US" sz="20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»</a:t>
            </a:r>
            <a:r>
              <a:rPr lang="en-US" altLang="en-US" sz="20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, </a:t>
            </a:r>
            <a:r>
              <a:rPr lang="ru-RU" altLang="en-US" sz="20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«</a:t>
            </a:r>
            <a:r>
              <a:rPr lang="en-US" altLang="en-US" sz="20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Greyhound</a:t>
            </a:r>
            <a:r>
              <a:rPr lang="ru-RU" altLang="en-US" sz="20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»</a:t>
            </a:r>
            <a:r>
              <a:rPr lang="en-US" altLang="en-US" sz="20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, </a:t>
            </a:r>
            <a:r>
              <a:rPr lang="ru-RU" altLang="en-US" sz="20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«</a:t>
            </a:r>
            <a:r>
              <a:rPr lang="en-US" altLang="en-US" sz="20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STA</a:t>
            </a:r>
            <a:r>
              <a:rPr lang="ru-RU" altLang="en-US" sz="20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» оказывают туристические услуги.</a:t>
            </a:r>
            <a:endParaRPr lang="en-US" altLang="en-US" sz="2000" dirty="0" smtClean="0">
              <a:solidFill>
                <a:srgbClr val="00448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5734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590800"/>
            <a:ext cx="39624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6348413" cy="1320800"/>
          </a:xfrm>
        </p:spPr>
        <p:txBody>
          <a:bodyPr/>
          <a:lstStyle/>
          <a:p>
            <a:pPr algn="ctr"/>
            <a:r>
              <a:rPr lang="ru-RU" altLang="en-US" sz="4000" b="1" dirty="0" smtClean="0">
                <a:latin typeface="Calibri" panose="020F0502020204030204" pitchFamily="34" charset="0"/>
              </a:rPr>
              <a:t>Завершая Вашу программу</a:t>
            </a:r>
            <a:r>
              <a:rPr lang="en-US" altLang="en-US" sz="4000" b="1" dirty="0" smtClean="0">
                <a:latin typeface="Calibri" panose="020F0502020204030204" pitchFamily="34" charset="0"/>
              </a:rPr>
              <a:t> – </a:t>
            </a:r>
            <a:r>
              <a:rPr lang="ru-RU" altLang="en-US" sz="4000" b="1" dirty="0" smtClean="0">
                <a:latin typeface="Calibri" panose="020F0502020204030204" pitchFamily="34" charset="0"/>
              </a:rPr>
              <a:t>осуществите следующие действия</a:t>
            </a:r>
            <a:r>
              <a:rPr lang="en-US" altLang="en-US" sz="4000" b="1" dirty="0" smtClean="0">
                <a:latin typeface="Calibri" panose="020F0502020204030204" pitchFamily="34" charset="0"/>
              </a:rPr>
              <a:t>: </a:t>
            </a:r>
            <a:r>
              <a:rPr lang="en-US" altLang="en-US" sz="4000" dirty="0" smtClean="0">
                <a:latin typeface="Calibri" panose="020F0502020204030204" pitchFamily="34" charset="0"/>
              </a:rPr>
              <a:t/>
            </a:r>
            <a:br>
              <a:rPr lang="en-US" altLang="en-US" sz="4000" dirty="0" smtClean="0">
                <a:latin typeface="Calibri" panose="020F0502020204030204" pitchFamily="34" charset="0"/>
              </a:rPr>
            </a:br>
            <a:endParaRPr lang="en-US" altLang="en-US" sz="4000" dirty="0" smtClean="0">
              <a:latin typeface="Calibri" panose="020F0502020204030204" pitchFamily="34" charset="0"/>
            </a:endParaRPr>
          </a:p>
        </p:txBody>
      </p:sp>
      <p:sp>
        <p:nvSpPr>
          <p:cNvPr id="58371" name="Content Placeholder 2"/>
          <p:cNvSpPr>
            <a:spLocks noGrp="1"/>
          </p:cNvSpPr>
          <p:nvPr>
            <p:ph idx="1"/>
          </p:nvPr>
        </p:nvSpPr>
        <p:spPr>
          <a:xfrm>
            <a:off x="533400" y="1871663"/>
            <a:ext cx="2743200" cy="4545012"/>
          </a:xfrm>
        </p:spPr>
        <p:txBody>
          <a:bodyPr/>
          <a:lstStyle/>
          <a:p>
            <a:r>
              <a:rPr lang="ru-RU" altLang="en-US" b="1" dirty="0" smtClean="0">
                <a:solidFill>
                  <a:srgbClr val="00448F"/>
                </a:solidFill>
                <a:latin typeface="Calibri" panose="020F0502020204030204" pitchFamily="34" charset="0"/>
              </a:rPr>
              <a:t>Повторное подтверждение</a:t>
            </a:r>
            <a:r>
              <a:rPr lang="ru-RU" altLang="en-US" dirty="0" smtClean="0">
                <a:solidFill>
                  <a:srgbClr val="00448F"/>
                </a:solidFill>
                <a:latin typeface="Calibri" panose="020F0502020204030204" pitchFamily="34" charset="0"/>
              </a:rPr>
              <a:t> Вашего полёта.</a:t>
            </a:r>
            <a:endParaRPr lang="en-US" altLang="en-US" dirty="0" smtClean="0">
              <a:solidFill>
                <a:srgbClr val="00448F"/>
              </a:solidFill>
              <a:latin typeface="Calibri" panose="020F0502020204030204" pitchFamily="34" charset="0"/>
            </a:endParaRPr>
          </a:p>
          <a:p>
            <a:r>
              <a:rPr lang="ru-RU" altLang="en-US" dirty="0" smtClean="0">
                <a:solidFill>
                  <a:srgbClr val="00448F"/>
                </a:solidFill>
                <a:latin typeface="Calibri" panose="020F0502020204030204" pitchFamily="34" charset="0"/>
              </a:rPr>
              <a:t>Оплатите свои </a:t>
            </a:r>
            <a:r>
              <a:rPr lang="ru-RU" altLang="en-US" b="1" dirty="0" smtClean="0">
                <a:solidFill>
                  <a:srgbClr val="00448F"/>
                </a:solidFill>
                <a:latin typeface="Calibri" panose="020F0502020204030204" pitchFamily="34" charset="0"/>
              </a:rPr>
              <a:t>долги.</a:t>
            </a:r>
            <a:endParaRPr lang="en-US" altLang="en-US" b="1" dirty="0" smtClean="0">
              <a:solidFill>
                <a:srgbClr val="00448F"/>
              </a:solidFill>
              <a:latin typeface="Calibri" panose="020F0502020204030204" pitchFamily="34" charset="0"/>
            </a:endParaRPr>
          </a:p>
          <a:p>
            <a:r>
              <a:rPr lang="ru-RU" altLang="en-US" dirty="0" smtClean="0">
                <a:solidFill>
                  <a:srgbClr val="00448F"/>
                </a:solidFill>
                <a:latin typeface="Calibri" panose="020F0502020204030204" pitchFamily="34" charset="0"/>
              </a:rPr>
              <a:t>Приберите Ваше жилье</a:t>
            </a:r>
            <a:r>
              <a:rPr lang="en-US" altLang="en-US" dirty="0" smtClean="0">
                <a:solidFill>
                  <a:srgbClr val="00448F"/>
                </a:solidFill>
                <a:latin typeface="Calibri" panose="020F0502020204030204" pitchFamily="34" charset="0"/>
              </a:rPr>
              <a:t> –</a:t>
            </a:r>
            <a:r>
              <a:rPr lang="ru-RU" altLang="en-US" dirty="0" smtClean="0">
                <a:solidFill>
                  <a:srgbClr val="00448F"/>
                </a:solidFill>
                <a:latin typeface="Calibri" panose="020F0502020204030204" pitchFamily="34" charset="0"/>
              </a:rPr>
              <a:t> </a:t>
            </a:r>
            <a:r>
              <a:rPr lang="ru-RU" altLang="en-US" b="1" dirty="0" smtClean="0">
                <a:solidFill>
                  <a:srgbClr val="00448F"/>
                </a:solidFill>
                <a:latin typeface="Calibri" panose="020F0502020204030204" pitchFamily="34" charset="0"/>
              </a:rPr>
              <a:t>ваш депозит зависит от этого</a:t>
            </a:r>
            <a:r>
              <a:rPr lang="en-US" altLang="en-US" b="1" dirty="0" smtClean="0">
                <a:solidFill>
                  <a:srgbClr val="00448F"/>
                </a:solidFill>
                <a:latin typeface="Calibri" panose="020F0502020204030204" pitchFamily="34" charset="0"/>
              </a:rPr>
              <a:t>! </a:t>
            </a:r>
          </a:p>
          <a:p>
            <a:r>
              <a:rPr lang="ru-RU" altLang="en-US" dirty="0" smtClean="0">
                <a:solidFill>
                  <a:srgbClr val="00448F"/>
                </a:solidFill>
                <a:latin typeface="Calibri" panose="020F0502020204030204" pitchFamily="34" charset="0"/>
              </a:rPr>
              <a:t>Предоставьте Вашему работодателю свой домашний адрес</a:t>
            </a:r>
            <a:r>
              <a:rPr lang="en-US" altLang="en-US" b="1" dirty="0" smtClean="0">
                <a:solidFill>
                  <a:srgbClr val="00448F"/>
                </a:solidFill>
                <a:latin typeface="Calibri" panose="020F0502020204030204" pitchFamily="34" charset="0"/>
              </a:rPr>
              <a:t> </a:t>
            </a:r>
            <a:r>
              <a:rPr lang="en-US" altLang="en-US" dirty="0" smtClean="0">
                <a:solidFill>
                  <a:srgbClr val="00448F"/>
                </a:solidFill>
                <a:latin typeface="Calibri" panose="020F0502020204030204" pitchFamily="34" charset="0"/>
              </a:rPr>
              <a:t>(</a:t>
            </a:r>
            <a:r>
              <a:rPr lang="ru-RU" altLang="en-US" dirty="0" smtClean="0">
                <a:solidFill>
                  <a:srgbClr val="00448F"/>
                </a:solidFill>
                <a:latin typeface="Calibri" panose="020F0502020204030204" pitchFamily="34" charset="0"/>
              </a:rPr>
              <a:t>так он сможет отправить Вашу Форму </a:t>
            </a:r>
            <a:r>
              <a:rPr lang="en-US" altLang="en-US" dirty="0" smtClean="0">
                <a:solidFill>
                  <a:srgbClr val="00448F"/>
                </a:solidFill>
                <a:latin typeface="Calibri" panose="020F0502020204030204" pitchFamily="34" charset="0"/>
              </a:rPr>
              <a:t>W2)</a:t>
            </a:r>
            <a:r>
              <a:rPr lang="ru-RU" altLang="en-US" dirty="0" smtClean="0">
                <a:solidFill>
                  <a:srgbClr val="00448F"/>
                </a:solidFill>
                <a:latin typeface="Calibri" panose="020F0502020204030204" pitchFamily="34" charset="0"/>
              </a:rPr>
              <a:t>.</a:t>
            </a:r>
            <a:r>
              <a:rPr lang="en-US" altLang="en-US" dirty="0" smtClean="0">
                <a:solidFill>
                  <a:srgbClr val="00448F"/>
                </a:solidFill>
                <a:latin typeface="Calibri" panose="020F0502020204030204" pitchFamily="34" charset="0"/>
              </a:rPr>
              <a:t> </a:t>
            </a:r>
          </a:p>
          <a:p>
            <a:endParaRPr lang="en-US" altLang="en-US" dirty="0" smtClean="0"/>
          </a:p>
          <a:p>
            <a:endParaRPr lang="en-US" altLang="en-US" dirty="0" smtClean="0"/>
          </a:p>
        </p:txBody>
      </p:sp>
      <p:pic>
        <p:nvPicPr>
          <p:cNvPr id="58372" name="Picture 2" descr="http://ts2.mm.bing.net/th?id=HN.608036699146027585&amp;pid=1.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9825" y="1871663"/>
            <a:ext cx="3446463" cy="369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152400"/>
            <a:ext cx="6172200" cy="685800"/>
          </a:xfrm>
        </p:spPr>
        <p:txBody>
          <a:bodyPr/>
          <a:lstStyle/>
          <a:p>
            <a:pPr eaLnBrk="1" hangingPunct="1"/>
            <a:r>
              <a:rPr lang="ru-RU" altLang="en-US" sz="3500" b="1" dirty="0" smtClean="0">
                <a:ea typeface="ＭＳ Ｐゴシック" panose="020B0600070205080204" pitchFamily="34" charset="-128"/>
              </a:rPr>
              <a:t>Ваш период поездки</a:t>
            </a:r>
            <a:endParaRPr lang="en-US" altLang="en-US" sz="3500" b="1" dirty="0" smtClean="0">
              <a:ea typeface="ＭＳ Ｐゴシック" panose="020B0600070205080204" pitchFamily="34" charset="-128"/>
            </a:endParaRPr>
          </a:p>
        </p:txBody>
      </p:sp>
      <p:sp>
        <p:nvSpPr>
          <p:cNvPr id="5939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3886200"/>
            <a:ext cx="6691313" cy="2971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altLang="en-US" sz="16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Ваша виза дает Вам 30 дней поездки ПОСЛЕ даты окончания вашей</a:t>
            </a:r>
            <a:r>
              <a:rPr lang="en-US" altLang="en-US" sz="16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DS-2019</a:t>
            </a:r>
            <a:r>
              <a:rPr lang="ru-RU" altLang="en-US" sz="16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.</a:t>
            </a:r>
            <a:endParaRPr lang="en-US" altLang="en-US" sz="1600" dirty="0" smtClean="0">
              <a:solidFill>
                <a:srgbClr val="00448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ru-RU" altLang="en-US" sz="16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Используйте это время для посещения людей</a:t>
            </a:r>
            <a:r>
              <a:rPr lang="en-US" altLang="en-US" sz="16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, </a:t>
            </a:r>
            <a:r>
              <a:rPr lang="ru-RU" altLang="en-US" sz="16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осмотра достопримечательностей</a:t>
            </a:r>
            <a:r>
              <a:rPr lang="en-US" altLang="en-US" sz="16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,</a:t>
            </a:r>
            <a:r>
              <a:rPr lang="ru-RU" altLang="en-US" sz="16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одним словом ПОВЕСЕЛИТЕСЬ</a:t>
            </a:r>
            <a:r>
              <a:rPr lang="en-US" altLang="en-US" sz="16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!</a:t>
            </a:r>
          </a:p>
          <a:p>
            <a:pPr eaLnBrk="1" hangingPunct="1">
              <a:lnSpc>
                <a:spcPct val="90000"/>
              </a:lnSpc>
            </a:pPr>
            <a:r>
              <a:rPr lang="ru-RU" altLang="en-US" sz="16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Если Вам будет необходимо вернуться в школу раньше срока</a:t>
            </a:r>
            <a:r>
              <a:rPr lang="en-US" altLang="en-US" sz="16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,</a:t>
            </a:r>
            <a:r>
              <a:rPr lang="ru-RU" altLang="en-US" sz="16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используйте свои выходные во время программы для путешествия</a:t>
            </a:r>
            <a:r>
              <a:rPr lang="en-US" altLang="en-US" sz="16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. </a:t>
            </a:r>
            <a:r>
              <a:rPr lang="ru-RU" altLang="en-US" sz="1600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В местных окрестностях есть много уникального, что можно предложить Вам.</a:t>
            </a:r>
            <a:endParaRPr lang="en-US" altLang="en-US" sz="1600" b="1" dirty="0" smtClean="0">
              <a:solidFill>
                <a:srgbClr val="00448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ru-RU" altLang="en-US" sz="16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Вы не можете </a:t>
            </a:r>
            <a:r>
              <a:rPr lang="ru-RU" altLang="en-US" sz="1600" u="sng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заново въехать </a:t>
            </a:r>
            <a:r>
              <a:rPr lang="ru-RU" altLang="en-US" sz="16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в США в течении 30 дней периода поездки, даже для пересадки на рейс.</a:t>
            </a:r>
            <a:endParaRPr lang="en-US" altLang="en-US" sz="1600" dirty="0" smtClean="0">
              <a:solidFill>
                <a:srgbClr val="00448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5939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900113"/>
            <a:ext cx="3886200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657225" y="5715000"/>
            <a:ext cx="6400800" cy="1143000"/>
          </a:xfrm>
        </p:spPr>
        <p:txBody>
          <a:bodyPr/>
          <a:lstStyle/>
          <a:p>
            <a:pPr algn="ctr" eaLnBrk="1" hangingPunct="1"/>
            <a:r>
              <a:rPr lang="ru-RU" altLang="en-US" b="1" dirty="0" smtClean="0">
                <a:latin typeface="Calibri" panose="020F0502020204030204" pitchFamily="34" charset="0"/>
              </a:rPr>
              <a:t>Надеюсь у Вас будет хорошая программа</a:t>
            </a:r>
            <a:r>
              <a:rPr lang="en-US" altLang="en-US" b="1" dirty="0" smtClean="0">
                <a:latin typeface="Calibri" panose="020F0502020204030204" pitchFamily="34" charset="0"/>
              </a:rPr>
              <a:t>!</a:t>
            </a:r>
            <a:endParaRPr lang="en-US" altLang="en-US" b="1" dirty="0" smtClean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60419" name="Picture 3" descr="GV logo no line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660082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913" y="2395538"/>
            <a:ext cx="3835400" cy="286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-11113" y="304800"/>
            <a:ext cx="7772401" cy="990600"/>
          </a:xfrm>
        </p:spPr>
        <p:txBody>
          <a:bodyPr/>
          <a:lstStyle/>
          <a:p>
            <a:pPr algn="ctr" eaLnBrk="1" hangingPunct="1"/>
            <a:r>
              <a:rPr lang="ru-RU" altLang="en-US" sz="4400" b="1" dirty="0" smtClean="0">
                <a:latin typeface="Calibri" panose="020F0502020204030204" pitchFamily="34" charset="0"/>
              </a:rPr>
              <a:t>Партнеры в успешном обмене культурой</a:t>
            </a:r>
            <a:endParaRPr lang="en-US" altLang="en-US" sz="4400" dirty="0" smtClean="0">
              <a:ea typeface="ＭＳ Ｐゴシック" panose="020B0600070205080204" pitchFamily="34" charset="-128"/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828800"/>
            <a:ext cx="6400800" cy="4495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altLang="en-US" sz="24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Роль компании «</a:t>
            </a:r>
            <a:r>
              <a:rPr lang="en-US" altLang="en-US" sz="24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GeoVisions</a:t>
            </a:r>
            <a:r>
              <a:rPr lang="ru-RU" altLang="en-US" sz="24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» заключается в том чтобы следить за тем, что Вы в безопасности</a:t>
            </a:r>
            <a:r>
              <a:rPr lang="en-US" altLang="en-US" sz="24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,</a:t>
            </a:r>
            <a:r>
              <a:rPr lang="ru-RU" altLang="en-US" sz="24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здоровы и знаете всё о США</a:t>
            </a:r>
            <a:r>
              <a:rPr lang="en-US" altLang="en-US" sz="24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. </a:t>
            </a:r>
            <a:r>
              <a:rPr lang="ru-RU" altLang="en-US" sz="24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Нашей целью для Вас является получение хорошего опыта в США.  </a:t>
            </a:r>
            <a:endParaRPr lang="en-US" altLang="en-US" sz="2400" dirty="0" smtClean="0">
              <a:solidFill>
                <a:srgbClr val="00448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ru-RU" altLang="en-US" sz="24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Правила программы созданы для того, чтобы помочь Вам получить хорошую и безопасную программу.</a:t>
            </a:r>
            <a:endParaRPr lang="en-US" altLang="en-US" sz="2400" dirty="0" smtClean="0">
              <a:solidFill>
                <a:srgbClr val="00448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ru-RU" altLang="en-US" sz="24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Работодатели, студенты, наши партнеры и компания «</a:t>
            </a:r>
            <a:r>
              <a:rPr lang="en-US" altLang="en-US" sz="24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GeoVisions</a:t>
            </a:r>
            <a:r>
              <a:rPr lang="ru-RU" altLang="en-US" sz="24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» все работают вместе, чтобы решить проблемы … без отрыва Вас от работы.</a:t>
            </a:r>
            <a:endParaRPr lang="en-US" altLang="en-US" sz="2400" dirty="0" smtClean="0">
              <a:solidFill>
                <a:srgbClr val="00448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ru-RU" altLang="en-US" sz="24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Если Вы будите гибкими и открытыми всему новому</a:t>
            </a:r>
            <a:r>
              <a:rPr lang="en-US" altLang="en-US" sz="24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– </a:t>
            </a:r>
            <a:r>
              <a:rPr lang="ru-RU" altLang="en-US" sz="2400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у Вас будет лучшая программа.</a:t>
            </a:r>
            <a:endParaRPr lang="en-US" altLang="en-US" sz="2400" dirty="0" smtClean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en-US" sz="3500" b="1" dirty="0" smtClean="0">
                <a:ea typeface="ＭＳ Ｐゴシック" panose="020B0600070205080204" pitchFamily="34" charset="-128"/>
              </a:rPr>
              <a:t>Ваши обязательства в качестве агента в стране пребывания</a:t>
            </a:r>
            <a:endParaRPr lang="en-US" altLang="en-US" sz="3500" b="1" dirty="0" smtClean="0">
              <a:ea typeface="ＭＳ Ｐゴシック" panose="020B0600070205080204" pitchFamily="34" charset="-128"/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430463"/>
            <a:ext cx="3581400" cy="3879850"/>
          </a:xfrm>
        </p:spPr>
        <p:txBody>
          <a:bodyPr/>
          <a:lstStyle/>
          <a:p>
            <a:pPr eaLnBrk="1" hangingPunct="1"/>
            <a:r>
              <a:rPr lang="ru-RU" altLang="en-US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Предоставить Вам </a:t>
            </a:r>
            <a:r>
              <a:rPr lang="ru-RU" altLang="en-US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точную информацию </a:t>
            </a:r>
            <a:r>
              <a:rPr lang="ru-RU" altLang="en-US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о программе.</a:t>
            </a:r>
            <a:endParaRPr lang="en-US" altLang="en-US" dirty="0" smtClean="0">
              <a:solidFill>
                <a:srgbClr val="00448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ru-RU" altLang="en-US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Подготовить</a:t>
            </a:r>
            <a:r>
              <a:rPr lang="ru-RU" altLang="en-US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Вас к поездке.</a:t>
            </a:r>
            <a:endParaRPr lang="en-US" altLang="en-US" dirty="0" smtClean="0">
              <a:solidFill>
                <a:srgbClr val="00448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ru-RU" altLang="en-US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Оказать помощь Вам в </a:t>
            </a:r>
            <a:r>
              <a:rPr lang="ru-RU" altLang="en-US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посольстве.</a:t>
            </a:r>
            <a:endParaRPr lang="en-US" altLang="en-US" b="1" dirty="0" smtClean="0">
              <a:solidFill>
                <a:srgbClr val="00448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ru-RU" altLang="en-US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Помочь Вам с </a:t>
            </a:r>
            <a:r>
              <a:rPr lang="ru-RU" altLang="en-US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поездкой.</a:t>
            </a:r>
            <a:endParaRPr lang="en-US" altLang="en-US" b="1" dirty="0" smtClean="0">
              <a:solidFill>
                <a:srgbClr val="00448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ru-RU" altLang="en-US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Координирование </a:t>
            </a:r>
            <a:r>
              <a:rPr lang="ru-RU" altLang="en-US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с компанией «</a:t>
            </a:r>
            <a:r>
              <a:rPr lang="en-US" altLang="en-US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GeoVisions</a:t>
            </a:r>
            <a:r>
              <a:rPr lang="ru-RU" altLang="en-US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»</a:t>
            </a:r>
            <a:endParaRPr lang="en-US" altLang="en-US" dirty="0" smtClean="0">
              <a:solidFill>
                <a:srgbClr val="00448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ru-RU" altLang="en-US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Сбор Вашей оплаты по программе.</a:t>
            </a:r>
            <a:endParaRPr lang="en-US" altLang="en-US" dirty="0" smtClean="0">
              <a:solidFill>
                <a:srgbClr val="00448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1229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8600" y="2514600"/>
            <a:ext cx="3367088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522288" y="381000"/>
            <a:ext cx="6346825" cy="1320800"/>
          </a:xfrm>
        </p:spPr>
        <p:txBody>
          <a:bodyPr/>
          <a:lstStyle/>
          <a:p>
            <a:pPr eaLnBrk="1" hangingPunct="1"/>
            <a:r>
              <a:rPr lang="ru-RU" altLang="en-US" sz="3500" b="1" dirty="0" smtClean="0">
                <a:latin typeface="Calibri" panose="020F0502020204030204" pitchFamily="34" charset="0"/>
                <a:ea typeface="ＭＳ Ｐゴシック" panose="020B0600070205080204" pitchFamily="34" charset="-128"/>
              </a:rPr>
              <a:t>Обязательства работодателя</a:t>
            </a:r>
            <a:endParaRPr lang="en-US" altLang="en-US" sz="3500" b="1" dirty="0" smtClean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819150" y="1046480"/>
            <a:ext cx="6324600" cy="4445000"/>
          </a:xfrm>
        </p:spPr>
        <p:txBody>
          <a:bodyPr/>
          <a:lstStyle/>
          <a:p>
            <a:pPr eaLnBrk="1" hangingPunct="1"/>
            <a:r>
              <a:rPr lang="ru-RU" altLang="en-US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Обеспечить </a:t>
            </a:r>
            <a:r>
              <a:rPr lang="ru-RU" altLang="en-US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хорошие условия работы.</a:t>
            </a:r>
            <a:endParaRPr lang="en-US" altLang="en-US" b="1" dirty="0" smtClean="0">
              <a:solidFill>
                <a:srgbClr val="00448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ru-RU" altLang="en-US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Обращаться с Вами так же как и с </a:t>
            </a:r>
            <a:r>
              <a:rPr lang="ru-RU" altLang="en-US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американским рабочим подобного уровня.</a:t>
            </a:r>
            <a:endParaRPr lang="en-US" altLang="en-US" b="1" dirty="0" smtClean="0">
              <a:solidFill>
                <a:srgbClr val="00448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ru-RU" altLang="en-US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Попытаться предоставить Вам в среднем часы, указные в Вашем </a:t>
            </a:r>
            <a:r>
              <a:rPr lang="ru-RU" altLang="en-US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предложении о работе.</a:t>
            </a:r>
            <a:endParaRPr lang="en-US" altLang="en-US" b="1" dirty="0" smtClean="0">
              <a:solidFill>
                <a:srgbClr val="00448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ru-RU" altLang="en-US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Платить Вам минимальную зарплату в </a:t>
            </a:r>
            <a:r>
              <a:rPr lang="en-US" altLang="en-US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7.25</a:t>
            </a:r>
            <a:r>
              <a:rPr lang="ru-RU" altLang="en-US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долларов США в час.</a:t>
            </a:r>
            <a:endParaRPr lang="en-US" altLang="en-US" dirty="0" smtClean="0">
              <a:solidFill>
                <a:srgbClr val="00448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ru-RU" altLang="en-US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Соблюдать все государственные</a:t>
            </a:r>
            <a:r>
              <a:rPr lang="ru-RU" altLang="en-US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</a:t>
            </a:r>
            <a:r>
              <a:rPr lang="ru-RU" altLang="en-US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и</a:t>
            </a:r>
            <a:r>
              <a:rPr lang="ru-RU" altLang="en-US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федеральные законы о труде.</a:t>
            </a:r>
            <a:endParaRPr lang="en-US" altLang="en-US" b="1" dirty="0" smtClean="0">
              <a:solidFill>
                <a:srgbClr val="00448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ru-RU" altLang="en-US" b="1" dirty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Сообщать «</a:t>
            </a:r>
            <a:r>
              <a:rPr lang="en-US" altLang="en-US" b="1" dirty="0" err="1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GeoVisions</a:t>
            </a:r>
            <a:r>
              <a:rPr lang="ru-RU" altLang="en-US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» </a:t>
            </a:r>
            <a:r>
              <a:rPr lang="ru-RU" altLang="en-US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о</a:t>
            </a:r>
            <a:r>
              <a:rPr lang="ru-RU" altLang="en-US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</a:t>
            </a:r>
            <a:r>
              <a:rPr lang="ru-RU" altLang="en-US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Вашей программе</a:t>
            </a:r>
            <a:endParaRPr lang="en-US" altLang="en-US" dirty="0" smtClean="0">
              <a:solidFill>
                <a:srgbClr val="00448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ru-RU" altLang="en-US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Помочь Вам узнать о </a:t>
            </a:r>
            <a:r>
              <a:rPr lang="ru-RU" altLang="en-US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Вашей среде пребывания.</a:t>
            </a:r>
            <a:endParaRPr lang="en-US" altLang="en-US" b="1" dirty="0" smtClean="0">
              <a:solidFill>
                <a:srgbClr val="00448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ru-RU" altLang="en-US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Убедиться, что Вы </a:t>
            </a:r>
            <a:r>
              <a:rPr lang="ru-RU" altLang="en-US" b="1" dirty="0" smtClean="0">
                <a:solidFill>
                  <a:srgbClr val="00448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работаете с американцами.</a:t>
            </a:r>
            <a:endParaRPr lang="en-US" altLang="en-US" b="1" dirty="0" smtClean="0">
              <a:solidFill>
                <a:srgbClr val="00448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13316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2700" y="5360193"/>
            <a:ext cx="2857500" cy="1497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0" y="1371600"/>
            <a:ext cx="6348413" cy="1320800"/>
          </a:xfrm>
        </p:spPr>
        <p:txBody>
          <a:bodyPr/>
          <a:lstStyle/>
          <a:p>
            <a:pPr eaLnBrk="1" hangingPunct="1"/>
            <a:r>
              <a:rPr lang="ru-RU" altLang="en-US" b="1" dirty="0" smtClean="0">
                <a:ea typeface="ＭＳ Ｐゴシック" panose="020B0600070205080204" pitchFamily="34" charset="-128"/>
              </a:rPr>
              <a:t>Обязательства</a:t>
            </a:r>
            <a:endParaRPr lang="en-US" altLang="en-US" b="1" dirty="0" smtClean="0">
              <a:ea typeface="ＭＳ Ｐゴシック" panose="020B0600070205080204" pitchFamily="34" charset="-128"/>
            </a:endParaRPr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2133600"/>
            <a:ext cx="6348413" cy="3881438"/>
          </a:xfrm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ru-RU" altLang="en-US" dirty="0" smtClean="0">
                <a:solidFill>
                  <a:srgbClr val="00448F"/>
                </a:solidFill>
                <a:ea typeface="ＭＳ Ｐゴシック" panose="020B0600070205080204" pitchFamily="34" charset="-128"/>
              </a:rPr>
              <a:t>Мы являемся Вашим СПОНСОРОМ, Вашим первым и важным </a:t>
            </a:r>
            <a:r>
              <a:rPr lang="ru-RU" altLang="en-US" b="1" dirty="0" smtClean="0">
                <a:solidFill>
                  <a:srgbClr val="00448F"/>
                </a:solidFill>
                <a:ea typeface="ＭＳ Ｐゴシック" panose="020B0600070205080204" pitchFamily="34" charset="-128"/>
              </a:rPr>
              <a:t>координатором</a:t>
            </a:r>
            <a:r>
              <a:rPr lang="ru-RU" altLang="en-US" dirty="0" smtClean="0">
                <a:solidFill>
                  <a:srgbClr val="00448F"/>
                </a:solidFill>
                <a:ea typeface="ＭＳ Ｐゴシック" panose="020B0600070205080204" pitchFamily="34" charset="-128"/>
              </a:rPr>
              <a:t> в США.</a:t>
            </a:r>
            <a:endParaRPr lang="en-US" altLang="en-US" dirty="0" smtClean="0">
              <a:solidFill>
                <a:srgbClr val="00448F"/>
              </a:solidFill>
              <a:ea typeface="ＭＳ Ｐゴシック" panose="020B0600070205080204" pitchFamily="34" charset="-128"/>
            </a:endParaRP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ru-RU" altLang="en-US" b="1" dirty="0" smtClean="0">
                <a:solidFill>
                  <a:srgbClr val="00448F"/>
                </a:solidFill>
                <a:ea typeface="ＭＳ Ｐゴシック" panose="020B0600070205080204" pitchFamily="34" charset="-128"/>
              </a:rPr>
              <a:t>Оказывать Вам поддержку</a:t>
            </a:r>
            <a:r>
              <a:rPr lang="ru-RU" altLang="en-US" dirty="0" smtClean="0">
                <a:solidFill>
                  <a:srgbClr val="00448F"/>
                </a:solidFill>
                <a:ea typeface="ＭＳ Ｐゴシック" panose="020B0600070205080204" pitchFamily="34" charset="-128"/>
              </a:rPr>
              <a:t>, если у Вас возникнут какие-либо проблемы</a:t>
            </a:r>
            <a:r>
              <a:rPr lang="en-US" altLang="en-US" dirty="0" smtClean="0">
                <a:solidFill>
                  <a:srgbClr val="00448F"/>
                </a:solidFill>
                <a:ea typeface="ＭＳ Ｐゴシック" panose="020B0600070205080204" pitchFamily="34" charset="-128"/>
              </a:rPr>
              <a:t>.</a:t>
            </a:r>
            <a:endParaRPr lang="en-US" altLang="en-US" dirty="0">
              <a:solidFill>
                <a:srgbClr val="00448F"/>
              </a:solidFill>
              <a:ea typeface="ＭＳ Ｐゴシック" panose="020B0600070205080204" pitchFamily="34" charset="-128"/>
            </a:endParaRP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ru-RU" altLang="en-US" dirty="0" smtClean="0">
                <a:solidFill>
                  <a:srgbClr val="00448F"/>
                </a:solidFill>
                <a:ea typeface="ＭＳ Ｐゴシック" panose="020B0600070205080204" pitchFamily="34" charset="-128"/>
              </a:rPr>
              <a:t>Знать как </a:t>
            </a:r>
            <a:r>
              <a:rPr lang="ru-RU" altLang="en-US" b="1" dirty="0" smtClean="0">
                <a:solidFill>
                  <a:srgbClr val="00448F"/>
                </a:solidFill>
                <a:ea typeface="ＭＳ Ｐゴシック" panose="020B0600070205080204" pitchFamily="34" charset="-128"/>
              </a:rPr>
              <a:t>связаться с Вами </a:t>
            </a:r>
            <a:r>
              <a:rPr lang="ru-RU" altLang="en-US" dirty="0" smtClean="0">
                <a:solidFill>
                  <a:srgbClr val="00448F"/>
                </a:solidFill>
                <a:ea typeface="ＭＳ Ｐゴシック" panose="020B0600070205080204" pitchFamily="34" charset="-128"/>
              </a:rPr>
              <a:t>в любое время.</a:t>
            </a:r>
            <a:endParaRPr lang="en-US" altLang="en-US" dirty="0" smtClean="0">
              <a:solidFill>
                <a:srgbClr val="00448F"/>
              </a:solidFill>
              <a:ea typeface="ＭＳ Ｐゴシック" panose="020B0600070205080204" pitchFamily="34" charset="-128"/>
            </a:endParaRP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ru-RU" altLang="en-US" b="1" dirty="0" smtClean="0">
                <a:solidFill>
                  <a:srgbClr val="00448F"/>
                </a:solidFill>
                <a:ea typeface="ＭＳ Ｐゴシック" panose="020B0600070205080204" pitchFamily="34" charset="-128"/>
              </a:rPr>
              <a:t>Быть доступными для Вас по мере необходимости</a:t>
            </a:r>
            <a:r>
              <a:rPr lang="en-US" altLang="en-US" dirty="0" smtClean="0">
                <a:solidFill>
                  <a:srgbClr val="00448F"/>
                </a:solidFill>
                <a:ea typeface="ＭＳ Ｐゴシック" panose="020B0600070205080204" pitchFamily="34" charset="-128"/>
              </a:rPr>
              <a:t>- 24 </a:t>
            </a:r>
            <a:r>
              <a:rPr lang="ru-RU" altLang="en-US" dirty="0" smtClean="0">
                <a:solidFill>
                  <a:srgbClr val="00448F"/>
                </a:solidFill>
                <a:ea typeface="ＭＳ Ｐゴシック" panose="020B0600070205080204" pitchFamily="34" charset="-128"/>
              </a:rPr>
              <a:t>часа в сутки, если у Вас возникнет экстренная ситуация.</a:t>
            </a:r>
            <a:endParaRPr lang="en-US" altLang="en-US" dirty="0">
              <a:solidFill>
                <a:srgbClr val="00448F"/>
              </a:solidFill>
              <a:ea typeface="ＭＳ Ｐゴシック" panose="020B0600070205080204" pitchFamily="34" charset="-128"/>
            </a:endParaRP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ru-RU" altLang="en-US" dirty="0" smtClean="0">
                <a:solidFill>
                  <a:srgbClr val="00448F"/>
                </a:solidFill>
                <a:ea typeface="ＭＳ Ｐゴシック" panose="020B0600070205080204" pitchFamily="34" charset="-128"/>
              </a:rPr>
              <a:t>Убедиться, что у Вас имеется хорошая </a:t>
            </a:r>
            <a:r>
              <a:rPr lang="ru-RU" altLang="en-US" b="1" dirty="0" smtClean="0">
                <a:solidFill>
                  <a:srgbClr val="00448F"/>
                </a:solidFill>
                <a:ea typeface="ＭＳ Ｐゴシック" panose="020B0600070205080204" pitchFamily="34" charset="-128"/>
              </a:rPr>
              <a:t>медицинская страховка.</a:t>
            </a:r>
            <a:endParaRPr lang="en-US" altLang="en-US" b="1" dirty="0" smtClean="0">
              <a:solidFill>
                <a:srgbClr val="00448F"/>
              </a:solidFill>
              <a:ea typeface="ＭＳ Ｐゴシック" panose="020B0600070205080204" pitchFamily="34" charset="-128"/>
            </a:endParaRP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ru-RU" altLang="en-US" dirty="0" smtClean="0">
                <a:solidFill>
                  <a:srgbClr val="00448F"/>
                </a:solidFill>
                <a:ea typeface="ＭＳ Ｐゴシック" panose="020B0600070205080204" pitchFamily="34" charset="-128"/>
              </a:rPr>
              <a:t>Связываться с Вами ежемесячно и помогать Вам в вопросах о том, как узнать о США и опыте культурного обмена по программе </a:t>
            </a:r>
            <a:r>
              <a:rPr lang="ru-RU" altLang="en-US" dirty="0">
                <a:solidFill>
                  <a:srgbClr val="00448F"/>
                </a:solidFill>
                <a:ea typeface="ＭＳ Ｐゴシック" panose="020B0600070205080204" pitchFamily="34" charset="-128"/>
              </a:rPr>
              <a:t>летних работ/путешествий .</a:t>
            </a:r>
            <a:endParaRPr lang="en-US" altLang="en-US" dirty="0" smtClean="0">
              <a:solidFill>
                <a:srgbClr val="00448F"/>
              </a:solidFill>
              <a:ea typeface="ＭＳ Ｐゴシック" panose="020B0600070205080204" pitchFamily="34" charset="-128"/>
            </a:endParaRP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ru-RU" altLang="en-US" dirty="0" smtClean="0">
                <a:solidFill>
                  <a:srgbClr val="00448F"/>
                </a:solidFill>
                <a:ea typeface="ＭＳ Ｐゴシック" panose="020B0600070205080204" pitchFamily="34" charset="-128"/>
              </a:rPr>
              <a:t>Найти Вам </a:t>
            </a:r>
            <a:r>
              <a:rPr lang="ru-RU" altLang="en-US" b="1" dirty="0" smtClean="0">
                <a:solidFill>
                  <a:srgbClr val="00448F"/>
                </a:solidFill>
                <a:ea typeface="ＭＳ Ｐゴシック" panose="020B0600070205080204" pitchFamily="34" charset="-128"/>
              </a:rPr>
              <a:t>хорошего работодателя </a:t>
            </a:r>
            <a:r>
              <a:rPr lang="ru-RU" altLang="en-US" dirty="0" smtClean="0">
                <a:solidFill>
                  <a:srgbClr val="00448F"/>
                </a:solidFill>
                <a:ea typeface="ＭＳ Ｐゴシック" panose="020B0600070205080204" pitchFamily="34" charset="-128"/>
              </a:rPr>
              <a:t>или рассмотреть и одобрить работодателя, которого Вы </a:t>
            </a:r>
            <a:r>
              <a:rPr lang="ru-RU" altLang="en-US" dirty="0">
                <a:solidFill>
                  <a:srgbClr val="00448F"/>
                </a:solidFill>
                <a:ea typeface="ＭＳ Ｐゴシック" panose="020B0600070205080204" pitchFamily="34" charset="-128"/>
              </a:rPr>
              <a:t>найдете сами</a:t>
            </a:r>
            <a:r>
              <a:rPr lang="ru-RU" altLang="en-US" dirty="0" smtClean="0">
                <a:solidFill>
                  <a:srgbClr val="00448F"/>
                </a:solidFill>
                <a:ea typeface="ＭＳ Ｐゴシック" panose="020B0600070205080204" pitchFamily="34" charset="-128"/>
              </a:rPr>
              <a:t>.</a:t>
            </a:r>
            <a:endParaRPr lang="en-US" altLang="en-US" b="1" dirty="0" smtClean="0">
              <a:solidFill>
                <a:srgbClr val="00448F"/>
              </a:solidFill>
              <a:ea typeface="ＭＳ Ｐゴシック" panose="020B0600070205080204" pitchFamily="34" charset="-128"/>
            </a:endParaRP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endParaRPr lang="en-US" altLang="en-US" dirty="0" smtClean="0">
              <a:solidFill>
                <a:schemeClr val="tx1">
                  <a:lumMod val="75000"/>
                  <a:lumOff val="25000"/>
                </a:schemeClr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14340" name="Picture 4" descr="GV logo no line 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3863" y="228600"/>
            <a:ext cx="384333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4429</TotalTime>
  <Words>4728</Words>
  <Application>Microsoft Office PowerPoint</Application>
  <PresentationFormat>Экран (4:3)</PresentationFormat>
  <Paragraphs>500</Paragraphs>
  <Slides>54</Slides>
  <Notes>45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54</vt:i4>
      </vt:variant>
    </vt:vector>
  </HeadingPairs>
  <TitlesOfParts>
    <vt:vector size="61" baseType="lpstr">
      <vt:lpstr>ＭＳ Ｐゴシック</vt:lpstr>
      <vt:lpstr>Arial</vt:lpstr>
      <vt:lpstr>Calibri</vt:lpstr>
      <vt:lpstr>Times New Roman</vt:lpstr>
      <vt:lpstr>Trebuchet MS</vt:lpstr>
      <vt:lpstr>Wingdings 3</vt:lpstr>
      <vt:lpstr>Facet</vt:lpstr>
      <vt:lpstr>Презентация PowerPoint</vt:lpstr>
      <vt:lpstr>добро пожаловать в мир  летних работ/путешествий </vt:lpstr>
      <vt:lpstr>Цели ориентирования</vt:lpstr>
      <vt:lpstr>Преимущества программы</vt:lpstr>
      <vt:lpstr>Партнеры в успешном обмене культурой</vt:lpstr>
      <vt:lpstr>Партнеры в успешном обмене культурой</vt:lpstr>
      <vt:lpstr>Ваши обязательства в качестве агента в стране пребывания</vt:lpstr>
      <vt:lpstr>Обязательства работодателя</vt:lpstr>
      <vt:lpstr>Обязательства</vt:lpstr>
      <vt:lpstr>Связь с компанией «GeoVisions»</vt:lpstr>
      <vt:lpstr>Презентация PowerPoint</vt:lpstr>
      <vt:lpstr>Ваши обязательства</vt:lpstr>
      <vt:lpstr>Регистрация по прибытию это легко и важно! </vt:lpstr>
      <vt:lpstr>Презентация PowerPoint</vt:lpstr>
      <vt:lpstr>Презентация PowerPoint</vt:lpstr>
      <vt:lpstr>Понимание и применение Вашего номера социального страхования</vt:lpstr>
      <vt:lpstr>Ежемесячная регистрация в компании «GeoVisions» Это требование программы! </vt:lpstr>
      <vt:lpstr>Вы в программе культурного обмена J1</vt:lpstr>
      <vt:lpstr>Культурные мероприятия</vt:lpstr>
      <vt:lpstr>Я хочу встретить больше американцев! </vt:lpstr>
      <vt:lpstr>Презентация PowerPoint</vt:lpstr>
      <vt:lpstr>Прочитайте Ваше руководство студента! </vt:lpstr>
      <vt:lpstr>Важные документы – Ваша Идентификационная карта компании «GeoVisions»</vt:lpstr>
      <vt:lpstr>Важные документы</vt:lpstr>
      <vt:lpstr>Важные документы Запись о въезде I-94</vt:lpstr>
      <vt:lpstr>Информация о работе – ДО Вашего прибытия</vt:lpstr>
      <vt:lpstr>Презентация PowerPoint</vt:lpstr>
      <vt:lpstr>Информация о работе – переезд</vt:lpstr>
      <vt:lpstr>Информация о работе – Рабочая среда в США</vt:lpstr>
      <vt:lpstr>Информация о работе – Оценка среднего количества часов работы за неделю </vt:lpstr>
      <vt:lpstr>Информация о работе – налоги в США</vt:lpstr>
      <vt:lpstr>Информация о работе – что если меня уволят?</vt:lpstr>
      <vt:lpstr>Информация о работе – новая и вторая работа</vt:lpstr>
      <vt:lpstr>Информация о работе – Предложения о новой и второй работе</vt:lpstr>
      <vt:lpstr>Проживание студента</vt:lpstr>
      <vt:lpstr>Проживание студента – что ожидать</vt:lpstr>
      <vt:lpstr>Информация о страховании –  Если Вы заболеете или Вас ранят</vt:lpstr>
      <vt:lpstr>Информация о страховании –  Ваш номер страхования</vt:lpstr>
      <vt:lpstr>Информация о страховании – страница на сайте компании «GeoVisions»</vt:lpstr>
      <vt:lpstr>Информация о страховании – форма сообщения о страховом случае</vt:lpstr>
      <vt:lpstr>Ваша безопасность в США: </vt:lpstr>
      <vt:lpstr>Ваша безопасность в США –  безопасность при поездке  на мотоцикле</vt:lpstr>
      <vt:lpstr>Законы США – избежание проблем</vt:lpstr>
      <vt:lpstr>Давайте избегать проблем</vt:lpstr>
      <vt:lpstr>Давайте избегать проблем</vt:lpstr>
      <vt:lpstr>Обращайтесь в компанию «GeoVisions» незамедлительно, если у Вас возникнут следующие проблемы: </vt:lpstr>
      <vt:lpstr>Будьте готовы к культурному шоку</vt:lpstr>
      <vt:lpstr>Презентация PowerPoint</vt:lpstr>
      <vt:lpstr>Презентация PowerPoint</vt:lpstr>
      <vt:lpstr>Будьте готовы к культурному шоку</vt:lpstr>
      <vt:lpstr> Оптимально используйте Вашу программу- полезные советы путешествующему</vt:lpstr>
      <vt:lpstr>Завершая Вашу программу – осуществите следующие действия:  </vt:lpstr>
      <vt:lpstr>Ваш период поездки</vt:lpstr>
      <vt:lpstr>Надеюсь у Вас будет хорошая программа!</vt:lpstr>
    </vt:vector>
  </TitlesOfParts>
  <Company>GeoVisions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Kevin Morgan</dc:creator>
  <cp:lastModifiedBy>Elena Shabalovskaya</cp:lastModifiedBy>
  <cp:revision>401</cp:revision>
  <cp:lastPrinted>2010-05-03T17:37:28Z</cp:lastPrinted>
  <dcterms:created xsi:type="dcterms:W3CDTF">2013-05-02T02:53:13Z</dcterms:created>
  <dcterms:modified xsi:type="dcterms:W3CDTF">2019-10-28T06:30:07Z</dcterms:modified>
</cp:coreProperties>
</file>